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5" r:id="rId4"/>
    <p:sldId id="261" r:id="rId5"/>
    <p:sldId id="277" r:id="rId6"/>
    <p:sldId id="276" r:id="rId7"/>
    <p:sldId id="263" r:id="rId8"/>
    <p:sldId id="267" r:id="rId9"/>
    <p:sldId id="266" r:id="rId10"/>
    <p:sldId id="269" r:id="rId11"/>
    <p:sldId id="270" r:id="rId12"/>
    <p:sldId id="271" r:id="rId13"/>
    <p:sldId id="272" r:id="rId14"/>
    <p:sldId id="265" r:id="rId15"/>
    <p:sldId id="274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A5A5A5"/>
    <a:srgbClr val="ED7D31"/>
    <a:srgbClr val="4472C4"/>
    <a:srgbClr val="000000"/>
    <a:srgbClr val="469AD3"/>
    <a:srgbClr val="E3F0F8"/>
    <a:srgbClr val="E6E6E6"/>
    <a:srgbClr val="243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LNV.INTERN\GRP\rvo\NP_DRS\Team%20Duurzame%20Mobiliteit\Persoonlijke%20mappen\Britt\monitoring\Laadonderzoek2023_analyse%20voor%20NAL%20voortgangsrapporta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LNV.INTERN\GRP\rvo\Kluis_duurzame_mobiliteit\EV\NAL\monitoring\voortgangsrapportages%20data\Top%2010%20landen%20laadpunten_europ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Waar heb je als gebruiker van laadinfra de meeste behoefte aan?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03F-483E-BD6E-B1F8487A488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03F-483E-BD6E-B1F8487A488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03F-483E-BD6E-B1F8487A488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03F-483E-BD6E-B1F8487A488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03F-483E-BD6E-B1F8487A4881}"/>
              </c:ext>
            </c:extLst>
          </c:dPt>
          <c:dLbls>
            <c:dLbl>
              <c:idx val="0"/>
              <c:layout>
                <c:manualLayout>
                  <c:x val="0.19186204956265768"/>
                  <c:y val="-7.91712621314919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4472C4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i="0" dirty="0">
                        <a:solidFill>
                          <a:srgbClr val="4472C4"/>
                        </a:solidFill>
                      </a:rPr>
                      <a:t>65</a:t>
                    </a:r>
                  </a:p>
                  <a:p>
                    <a:pPr>
                      <a:defRPr b="1">
                        <a:solidFill>
                          <a:srgbClr val="4472C4"/>
                        </a:solidFill>
                      </a:defRPr>
                    </a:pPr>
                    <a:r>
                      <a:rPr lang="en-US" sz="2000" b="1" i="0" dirty="0" err="1">
                        <a:solidFill>
                          <a:srgbClr val="4472C4"/>
                        </a:solidFill>
                      </a:rPr>
                      <a:t>Prijstransparantie</a:t>
                    </a:r>
                    <a:endParaRPr lang="en-US" sz="1400" b="1" i="0" dirty="0">
                      <a:solidFill>
                        <a:srgbClr val="4472C4"/>
                      </a:solidFill>
                    </a:endParaRPr>
                  </a:p>
                </c:rich>
              </c:tx>
              <c:spPr>
                <a:solidFill>
                  <a:srgbClr val="4472C4">
                    <a:alpha val="40000"/>
                  </a:srgbClr>
                </a:solidFill>
                <a:ln>
                  <a:noFill/>
                </a:ln>
                <a:effectLst>
                  <a:softEdge rad="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4472C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49529223601577"/>
                      <c:h val="0.173555892820036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03F-483E-BD6E-B1F8487A4881}"/>
                </c:ext>
              </c:extLst>
            </c:dLbl>
            <c:dLbl>
              <c:idx val="1"/>
              <c:layout>
                <c:manualLayout>
                  <c:x val="0.26734873809933035"/>
                  <c:y val="-3.70556108185326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rgbClr val="ED7D3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C509DE3-EDE0-40BF-880B-5809E8555FC5}" type="VALUE">
                      <a:rPr lang="en-US" sz="2000" b="1" smtClean="0">
                        <a:solidFill>
                          <a:srgbClr val="ED7D31"/>
                        </a:solidFill>
                      </a:rPr>
                      <a:pPr>
                        <a:defRPr sz="2000" b="1">
                          <a:solidFill>
                            <a:srgbClr val="ED7D31"/>
                          </a:solidFill>
                        </a:defRPr>
                      </a:pPr>
                      <a:t>[WAARDE]</a:t>
                    </a:fld>
                    <a:endParaRPr lang="en-US" sz="2000" b="1" dirty="0">
                      <a:solidFill>
                        <a:srgbClr val="ED7D31"/>
                      </a:solidFill>
                    </a:endParaRPr>
                  </a:p>
                  <a:p>
                    <a:pPr>
                      <a:defRPr sz="2000" b="1">
                        <a:solidFill>
                          <a:srgbClr val="ED7D31"/>
                        </a:solidFill>
                      </a:defRPr>
                    </a:pPr>
                    <a:r>
                      <a:rPr lang="en-US" sz="2000" b="1" dirty="0" err="1">
                        <a:solidFill>
                          <a:srgbClr val="ED7D31"/>
                        </a:solidFill>
                      </a:rPr>
                      <a:t>Publiek</a:t>
                    </a:r>
                    <a:r>
                      <a:rPr lang="en-US" sz="2000" b="1" dirty="0">
                        <a:solidFill>
                          <a:srgbClr val="ED7D31"/>
                        </a:solidFill>
                      </a:rPr>
                      <a:t> slim laden</a:t>
                    </a:r>
                  </a:p>
                </c:rich>
              </c:tx>
              <c:spPr>
                <a:solidFill>
                  <a:srgbClr val="ED7D31">
                    <a:alpha val="40000"/>
                  </a:srgbClr>
                </a:solidFill>
                <a:ln>
                  <a:noFill/>
                </a:ln>
                <a:effectLst>
                  <a:softEdge rad="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ED7D3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74479505908916"/>
                      <c:h val="0.192677824451207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3F-483E-BD6E-B1F8487A4881}"/>
                </c:ext>
              </c:extLst>
            </c:dLbl>
            <c:dLbl>
              <c:idx val="2"/>
              <c:layout>
                <c:manualLayout>
                  <c:x val="-0.18934567801559166"/>
                  <c:y val="0.132439290201473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A5A5A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28888C-A933-4DD2-865E-91B20D8518A7}" type="VALUE">
                      <a:rPr lang="en-US" sz="2000" b="1" smtClean="0">
                        <a:solidFill>
                          <a:srgbClr val="A5A5A5"/>
                        </a:solidFill>
                      </a:rPr>
                      <a:pPr>
                        <a:defRPr b="1">
                          <a:solidFill>
                            <a:srgbClr val="A5A5A5"/>
                          </a:solidFill>
                        </a:defRPr>
                      </a:pPr>
                      <a:t>[WAARDE]</a:t>
                    </a:fld>
                    <a:r>
                      <a:rPr lang="en-US" sz="2000" b="1" dirty="0">
                        <a:solidFill>
                          <a:srgbClr val="A5A5A5"/>
                        </a:solidFill>
                      </a:rPr>
                      <a:t> </a:t>
                    </a:r>
                  </a:p>
                  <a:p>
                    <a:pPr>
                      <a:defRPr b="1">
                        <a:solidFill>
                          <a:srgbClr val="A5A5A5"/>
                        </a:solidFill>
                      </a:defRPr>
                    </a:pPr>
                    <a:r>
                      <a:rPr lang="en-US" sz="2000" b="1" dirty="0">
                        <a:solidFill>
                          <a:srgbClr val="A5A5A5"/>
                        </a:solidFill>
                      </a:rPr>
                      <a:t>Meer </a:t>
                    </a:r>
                    <a:r>
                      <a:rPr lang="en-US" sz="2000" b="1" dirty="0" err="1">
                        <a:solidFill>
                          <a:srgbClr val="A5A5A5"/>
                        </a:solidFill>
                      </a:rPr>
                      <a:t>snellaadpunten</a:t>
                    </a:r>
                  </a:p>
                </c:rich>
              </c:tx>
              <c:spPr>
                <a:solidFill>
                  <a:srgbClr val="A5A5A5">
                    <a:alpha val="40000"/>
                  </a:srgbClr>
                </a:solidFill>
                <a:ln>
                  <a:noFill/>
                </a:ln>
                <a:effectLst>
                  <a:softEdge rad="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A5A5A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989404621033543"/>
                      <c:h val="0.188083107345673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3F-483E-BD6E-B1F8487A4881}"/>
                </c:ext>
              </c:extLst>
            </c:dLbl>
            <c:dLbl>
              <c:idx val="3"/>
              <c:layout>
                <c:manualLayout>
                  <c:x val="-0.22079861350171553"/>
                  <c:y val="-6.79686535452353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rgbClr val="FFC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AB866C-C1F3-4A8B-A2E7-A62CF6705583}" type="VALUE">
                      <a:rPr lang="en-US" sz="2000" b="1" smtClean="0">
                        <a:solidFill>
                          <a:srgbClr val="FFC000"/>
                        </a:solidFill>
                      </a:rPr>
                      <a:pPr>
                        <a:defRPr b="1">
                          <a:solidFill>
                            <a:srgbClr val="FFC000"/>
                          </a:solidFill>
                        </a:defRPr>
                      </a:pPr>
                      <a:t>[WAARDE]</a:t>
                    </a:fld>
                    <a:endParaRPr lang="en-US" sz="2000" b="1" dirty="0">
                      <a:solidFill>
                        <a:srgbClr val="FFC000"/>
                      </a:solidFill>
                    </a:endParaRPr>
                  </a:p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sz="2000" b="1" dirty="0">
                        <a:solidFill>
                          <a:srgbClr val="FFC000"/>
                        </a:solidFill>
                      </a:rPr>
                      <a:t>Meer </a:t>
                    </a:r>
                    <a:r>
                      <a:rPr lang="en-US" sz="2000" b="1" dirty="0" err="1">
                        <a:solidFill>
                          <a:srgbClr val="FFC000"/>
                        </a:solidFill>
                      </a:rPr>
                      <a:t>publieke</a:t>
                    </a:r>
                    <a:r>
                      <a:rPr lang="en-US" sz="2000" b="1" dirty="0">
                        <a:solidFill>
                          <a:srgbClr val="FFC000"/>
                        </a:solidFill>
                      </a:rPr>
                      <a:t> </a:t>
                    </a:r>
                    <a:r>
                      <a:rPr lang="en-US" sz="2000" b="1" dirty="0" err="1">
                        <a:solidFill>
                          <a:srgbClr val="FFC000"/>
                        </a:solidFill>
                      </a:rPr>
                      <a:t>laadpunten</a:t>
                    </a:r>
                  </a:p>
                </c:rich>
              </c:tx>
              <c:spPr>
                <a:solidFill>
                  <a:srgbClr val="FFC000">
                    <a:alpha val="30196"/>
                  </a:srgbClr>
                </a:solidFill>
                <a:ln>
                  <a:noFill/>
                </a:ln>
                <a:effectLst>
                  <a:softEdge rad="0"/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390704042153662"/>
                      <c:h val="0.1458868020492862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03F-483E-BD6E-B1F8487A4881}"/>
                </c:ext>
              </c:extLst>
            </c:dLbl>
            <c:spPr>
              <a:noFill/>
              <a:ln>
                <a:noFill/>
              </a:ln>
              <a:effectLst>
                <a:softEdge rad="0"/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Blad1!$A$2:$A$6</c:f>
              <c:strCache>
                <c:ptCount val="4"/>
                <c:pt idx="0">
                  <c:v>Prijstransparantie</c:v>
                </c:pt>
                <c:pt idx="1">
                  <c:v>Publiek slim laden</c:v>
                </c:pt>
                <c:pt idx="2">
                  <c:v>Meer snellaadpunten</c:v>
                </c:pt>
                <c:pt idx="3">
                  <c:v>Meer publieke laadpunten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65</c:v>
                </c:pt>
                <c:pt idx="1">
                  <c:v>70</c:v>
                </c:pt>
                <c:pt idx="2">
                  <c:v>41</c:v>
                </c:pt>
                <c:pt idx="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03F-483E-BD6E-B1F8487A4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softEdge rad="673100"/>
    </a:effectLst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1800" b="1" dirty="0"/>
              <a:t>Laadinfrastructuur in Nederland</a:t>
            </a:r>
          </a:p>
        </c:rich>
      </c:tx>
      <c:layout>
        <c:manualLayout>
          <c:xMode val="edge"/>
          <c:yMode val="edge"/>
          <c:x val="0.33870309627736056"/>
          <c:y val="6.60872448272234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Blad2!$E$95</c:f>
              <c:strCache>
                <c:ptCount val="1"/>
                <c:pt idx="0">
                  <c:v>Regulier Publiek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Blad2!$D$96:$D$111</c:f>
              <c:numCache>
                <c:formatCode>[$-409]yyyy/mm</c:formatCode>
                <c:ptCount val="8"/>
                <c:pt idx="0">
                  <c:v>42795</c:v>
                </c:pt>
                <c:pt idx="1">
                  <c:v>43160</c:v>
                </c:pt>
                <c:pt idx="2">
                  <c:v>43525</c:v>
                </c:pt>
                <c:pt idx="3">
                  <c:v>43891</c:v>
                </c:pt>
                <c:pt idx="4">
                  <c:v>44256</c:v>
                </c:pt>
                <c:pt idx="5">
                  <c:v>44621</c:v>
                </c:pt>
                <c:pt idx="6">
                  <c:v>44986</c:v>
                </c:pt>
                <c:pt idx="7">
                  <c:v>45352</c:v>
                </c:pt>
              </c:numCache>
              <c:extLst/>
            </c:numRef>
          </c:cat>
          <c:val>
            <c:numRef>
              <c:f>Blad2!$E$96:$E$111</c:f>
              <c:numCache>
                <c:formatCode>General</c:formatCode>
                <c:ptCount val="8"/>
                <c:pt idx="0">
                  <c:v>13197</c:v>
                </c:pt>
                <c:pt idx="1">
                  <c:v>17319</c:v>
                </c:pt>
                <c:pt idx="2">
                  <c:v>21211</c:v>
                </c:pt>
                <c:pt idx="3" formatCode="#,##0">
                  <c:v>31232</c:v>
                </c:pt>
                <c:pt idx="4" formatCode="#,##0">
                  <c:v>43437</c:v>
                </c:pt>
                <c:pt idx="5" formatCode="#,##0">
                  <c:v>54857</c:v>
                </c:pt>
                <c:pt idx="6" formatCode="#,##0">
                  <c:v>72741</c:v>
                </c:pt>
                <c:pt idx="7" formatCode="#,##0">
                  <c:v>97474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8BC-406E-8C68-1D584CAC5260}"/>
            </c:ext>
          </c:extLst>
        </c:ser>
        <c:ser>
          <c:idx val="1"/>
          <c:order val="1"/>
          <c:tx>
            <c:strRef>
              <c:f>Blad2!$F$95</c:f>
              <c:strCache>
                <c:ptCount val="1"/>
                <c:pt idx="0">
                  <c:v>Regulier Semi-publiek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Blad2!$D$96:$D$111</c:f>
              <c:numCache>
                <c:formatCode>[$-409]yyyy/mm</c:formatCode>
                <c:ptCount val="8"/>
                <c:pt idx="0">
                  <c:v>42795</c:v>
                </c:pt>
                <c:pt idx="1">
                  <c:v>43160</c:v>
                </c:pt>
                <c:pt idx="2">
                  <c:v>43525</c:v>
                </c:pt>
                <c:pt idx="3">
                  <c:v>43891</c:v>
                </c:pt>
                <c:pt idx="4">
                  <c:v>44256</c:v>
                </c:pt>
                <c:pt idx="5">
                  <c:v>44621</c:v>
                </c:pt>
                <c:pt idx="6">
                  <c:v>44986</c:v>
                </c:pt>
                <c:pt idx="7">
                  <c:v>45352</c:v>
                </c:pt>
              </c:numCache>
              <c:extLst/>
            </c:numRef>
          </c:cat>
          <c:val>
            <c:numRef>
              <c:f>Blad2!$F$96:$F$111</c:f>
              <c:numCache>
                <c:formatCode>General</c:formatCode>
                <c:ptCount val="8"/>
                <c:pt idx="0">
                  <c:v>14831</c:v>
                </c:pt>
                <c:pt idx="1">
                  <c:v>17061</c:v>
                </c:pt>
                <c:pt idx="2">
                  <c:v>17580</c:v>
                </c:pt>
                <c:pt idx="3" formatCode="#,##0">
                  <c:v>18314</c:v>
                </c:pt>
                <c:pt idx="4" formatCode="#,##0">
                  <c:v>26851</c:v>
                </c:pt>
                <c:pt idx="5" formatCode="#,##0">
                  <c:v>33914</c:v>
                </c:pt>
                <c:pt idx="6" formatCode="#,##0">
                  <c:v>53181</c:v>
                </c:pt>
                <c:pt idx="7" formatCode="#,##0">
                  <c:v>52844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C8BC-406E-8C68-1D584CAC5260}"/>
            </c:ext>
          </c:extLst>
        </c:ser>
        <c:ser>
          <c:idx val="2"/>
          <c:order val="2"/>
          <c:tx>
            <c:strRef>
              <c:f>Blad2!$G$95</c:f>
              <c:strCache>
                <c:ptCount val="1"/>
                <c:pt idx="0">
                  <c:v>Snelladers Totaal (&gt;50kW)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Blad2!$D$96:$D$111</c:f>
              <c:numCache>
                <c:formatCode>[$-409]yyyy/mm</c:formatCode>
                <c:ptCount val="8"/>
                <c:pt idx="0">
                  <c:v>42795</c:v>
                </c:pt>
                <c:pt idx="1">
                  <c:v>43160</c:v>
                </c:pt>
                <c:pt idx="2">
                  <c:v>43525</c:v>
                </c:pt>
                <c:pt idx="3">
                  <c:v>43891</c:v>
                </c:pt>
                <c:pt idx="4">
                  <c:v>44256</c:v>
                </c:pt>
                <c:pt idx="5">
                  <c:v>44621</c:v>
                </c:pt>
                <c:pt idx="6">
                  <c:v>44986</c:v>
                </c:pt>
                <c:pt idx="7">
                  <c:v>45352</c:v>
                </c:pt>
              </c:numCache>
              <c:extLst/>
            </c:numRef>
          </c:cat>
          <c:val>
            <c:numRef>
              <c:f>Blad2!$G$96:$G$111</c:f>
              <c:numCache>
                <c:formatCode>General</c:formatCode>
                <c:ptCount val="8"/>
                <c:pt idx="0">
                  <c:v>640</c:v>
                </c:pt>
                <c:pt idx="1">
                  <c:v>845</c:v>
                </c:pt>
                <c:pt idx="2">
                  <c:v>1389</c:v>
                </c:pt>
                <c:pt idx="3" formatCode="#,##0">
                  <c:v>1093</c:v>
                </c:pt>
                <c:pt idx="4" formatCode="#,##0">
                  <c:v>1828</c:v>
                </c:pt>
                <c:pt idx="5" formatCode="#,##0">
                  <c:v>2547</c:v>
                </c:pt>
                <c:pt idx="6" formatCode="#,##0">
                  <c:v>4090</c:v>
                </c:pt>
                <c:pt idx="7" formatCode="#,##0">
                  <c:v>4551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8BC-406E-8C68-1D584CAC5260}"/>
            </c:ext>
          </c:extLst>
        </c:ser>
        <c:ser>
          <c:idx val="3"/>
          <c:order val="3"/>
          <c:tx>
            <c:strRef>
              <c:f>Blad2!$H$95</c:f>
              <c:strCache>
                <c:ptCount val="1"/>
                <c:pt idx="0">
                  <c:v>Thuislaadpunten (schatting)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Blad2!$D$96:$D$111</c:f>
              <c:numCache>
                <c:formatCode>[$-409]yyyy/mm</c:formatCode>
                <c:ptCount val="8"/>
                <c:pt idx="0">
                  <c:v>42795</c:v>
                </c:pt>
                <c:pt idx="1">
                  <c:v>43160</c:v>
                </c:pt>
                <c:pt idx="2">
                  <c:v>43525</c:v>
                </c:pt>
                <c:pt idx="3">
                  <c:v>43891</c:v>
                </c:pt>
                <c:pt idx="4">
                  <c:v>44256</c:v>
                </c:pt>
                <c:pt idx="5">
                  <c:v>44621</c:v>
                </c:pt>
                <c:pt idx="6">
                  <c:v>44986</c:v>
                </c:pt>
                <c:pt idx="7">
                  <c:v>45352</c:v>
                </c:pt>
              </c:numCache>
              <c:extLst/>
            </c:numRef>
          </c:cat>
          <c:val>
            <c:numRef>
              <c:f>Blad2!$H$96:$H$111</c:f>
              <c:numCache>
                <c:formatCode>#,##0</c:formatCode>
                <c:ptCount val="8"/>
                <c:pt idx="0">
                  <c:v>63233</c:v>
                </c:pt>
                <c:pt idx="1">
                  <c:v>70599</c:v>
                </c:pt>
                <c:pt idx="2">
                  <c:v>84650</c:v>
                </c:pt>
                <c:pt idx="3">
                  <c:v>138043</c:v>
                </c:pt>
                <c:pt idx="4">
                  <c:v>192819</c:v>
                </c:pt>
                <c:pt idx="5">
                  <c:v>275235</c:v>
                </c:pt>
                <c:pt idx="6">
                  <c:v>374530</c:v>
                </c:pt>
                <c:pt idx="7">
                  <c:v>525781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C8BC-406E-8C68-1D584CAC5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8799816"/>
        <c:axId val="1308800536"/>
      </c:barChart>
      <c:catAx>
        <c:axId val="1308799816"/>
        <c:scaling>
          <c:orientation val="minMax"/>
        </c:scaling>
        <c:delete val="0"/>
        <c:axPos val="b"/>
        <c:numFmt formatCode="[$-409]yyyy/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08800536"/>
        <c:crosses val="autoZero"/>
        <c:auto val="0"/>
        <c:lblAlgn val="ctr"/>
        <c:lblOffset val="100"/>
        <c:noMultiLvlLbl val="0"/>
      </c:catAx>
      <c:valAx>
        <c:axId val="1308800536"/>
        <c:scaling>
          <c:orientation val="minMax"/>
          <c:max val="6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30879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330-4404-8C50-807D6034E4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nl-N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'EVs per laadpunt 2024'!$B$8:$B$31</c:f>
              <c:strCache>
                <c:ptCount val="11"/>
                <c:pt idx="0">
                  <c:v>Netherlands</c:v>
                </c:pt>
                <c:pt idx="1">
                  <c:v>Belgium</c:v>
                </c:pt>
                <c:pt idx="2">
                  <c:v>Austria</c:v>
                </c:pt>
                <c:pt idx="3">
                  <c:v>Denmark</c:v>
                </c:pt>
                <c:pt idx="4">
                  <c:v>Italy</c:v>
                </c:pt>
                <c:pt idx="5">
                  <c:v>Spain</c:v>
                </c:pt>
                <c:pt idx="6">
                  <c:v>France</c:v>
                </c:pt>
                <c:pt idx="7">
                  <c:v>Finland</c:v>
                </c:pt>
                <c:pt idx="8">
                  <c:v>Sweden</c:v>
                </c:pt>
                <c:pt idx="9">
                  <c:v>Germany</c:v>
                </c:pt>
                <c:pt idx="10">
                  <c:v>Portugal</c:v>
                </c:pt>
              </c:strCache>
            </c:strRef>
          </c:cat>
          <c:val>
            <c:numRef>
              <c:f>'EVs per laadpunt 2024'!$N$8:$N$31</c:f>
              <c:numCache>
                <c:formatCode>0.0</c:formatCode>
                <c:ptCount val="11"/>
                <c:pt idx="0">
                  <c:v>4.8971917463512833</c:v>
                </c:pt>
                <c:pt idx="1">
                  <c:v>8.6781298299845435</c:v>
                </c:pt>
                <c:pt idx="2">
                  <c:v>10.468988638480164</c:v>
                </c:pt>
                <c:pt idx="3">
                  <c:v>10.790672282015286</c:v>
                </c:pt>
                <c:pt idx="4">
                  <c:v>11.896640766215169</c:v>
                </c:pt>
                <c:pt idx="5">
                  <c:v>12.106777785012046</c:v>
                </c:pt>
                <c:pt idx="6">
                  <c:v>12.807293256026854</c:v>
                </c:pt>
                <c:pt idx="7">
                  <c:v>15.402496599183804</c:v>
                </c:pt>
                <c:pt idx="8">
                  <c:v>16.67334161364731</c:v>
                </c:pt>
                <c:pt idx="9">
                  <c:v>19.628673698580126</c:v>
                </c:pt>
                <c:pt idx="10">
                  <c:v>23.719344791786828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0-4404-8C50-807D6034E43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458300912"/>
        <c:axId val="1458300584"/>
      </c:barChart>
      <c:catAx>
        <c:axId val="1458300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200"/>
            </a:pPr>
            <a:endParaRPr lang="nl-NL"/>
          </a:p>
        </c:txPr>
        <c:crossAx val="1458300584"/>
        <c:crosses val="autoZero"/>
        <c:auto val="1"/>
        <c:lblAlgn val="ctr"/>
        <c:lblOffset val="100"/>
        <c:noMultiLvlLbl val="0"/>
      </c:catAx>
      <c:valAx>
        <c:axId val="145830058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nl-NL" sz="1200" dirty="0"/>
                  <a:t>Aantal EV's per laadpunt in de Europese Unie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crossAx val="145830091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2"/>
    </a:solidFill>
    <a:ln w="12700" cap="flat" cmpd="sng" algn="ctr">
      <a:solidFill>
        <a:schemeClr val="accent2">
          <a:shade val="15000"/>
        </a:schemeClr>
      </a:solidFill>
      <a:prstDash val="solid"/>
      <a:miter lim="800000"/>
    </a:ln>
    <a:effectLst/>
  </c:spPr>
  <c:txPr>
    <a:bodyPr/>
    <a:lstStyle/>
    <a:p>
      <a:pPr>
        <a:defRPr>
          <a:solidFill>
            <a:schemeClr val="lt1"/>
          </a:solidFill>
          <a:latin typeface="+mn-lt"/>
          <a:ea typeface="+mn-ea"/>
          <a:cs typeface="+mn-cs"/>
        </a:defRPr>
      </a:pPr>
      <a:endParaRPr lang="nl-N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11E386-C953-838D-97CF-4D08847929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FECC10-14C6-7692-3A74-A75681F6A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D277BB-DCDF-9603-B21C-36A508AD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182CC08-1773-A6E5-FE46-2237A7645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1E79093-2B2B-D1FF-2AD8-0BEBBA56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0355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360B53-79F9-2A4C-E969-23EC5B61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B93767-A194-00F1-383B-2AF6C57DD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F0C3E3-0677-CC60-6FF4-D81AB7A0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6C25DD-699C-FB38-3EC7-DE2977B1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5A02B3-DC36-FCB9-1914-E1609423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0094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EF6E90-8FC3-4AEB-A182-12FB135739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E4F09AC-0E5B-A750-C40A-EB5143D5C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206104-5043-A350-935C-C91793856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91DBCC-0A5A-1E3C-920B-37E872B32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AE15340-98C4-638B-70D8-73B5C07A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51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E8CD2B-E9A1-727B-DAD2-4CB4091F4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22C2FE-B2BC-1B65-A9E9-60652702F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849B36-EF70-B6F9-301E-5098BB96A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BEA982-FA42-F1EC-1E1A-5407314D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AF63FC-B8CB-13F8-49DA-18F65E97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804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B1AC69-09A9-D54D-B671-F1FD1FB0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265046-C243-DD76-6C46-791D6681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B7BED5-0598-4B5D-6AD2-33075DC9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52CEB6-B56B-4072-FE4F-1F92977FD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9D5781-B617-97FE-16FA-91843A1A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81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D1F6D9-242D-1ABF-41BE-9B7BCC94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52792E-E973-2E85-6302-C42080FE5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48B7B7F-F70E-D6BC-33CF-41154F1E65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E30FE0-6749-8968-F5E0-CDAF6A825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A715DC-11E0-198B-295C-4A7583C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1295FD6-4D5E-ACE5-7C55-9B131060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76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669A6-7BAE-D741-C88F-A27AAAAD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14BC31-110A-EDAA-AEF1-24B359781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B64A058-FE33-4EAC-A714-8D41BE6B3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EE03179-B226-675D-A4B0-16D2B4C83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4D0EFE-62D1-DC16-323B-13A80522B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2B16E54-088E-C528-102F-F9063E132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E44468B-7301-0C34-F28B-89EE6D126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352DE72-1ABB-B18D-1671-D67DB65EC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9184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F319CC-37AE-DBE8-7E48-C10FAC046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0AC1C7-FD70-9187-E79C-C6977F89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BAEAC7-EE6A-387E-122B-7DEAF868B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9632C9-9E1B-7177-EA73-5A34B8D5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085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FB478DC-1D41-ACFF-01D6-31A009FD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4CEBB37-D616-8C1E-6ABD-DAFA0B0FC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566502-3F8E-9966-DC8F-AD70EC97C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2195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B665CB-1A4F-2290-53A1-310AD94A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FDA220-1373-8459-C467-108FC32A3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449F17A-27BF-A2C2-6594-4ACAE42E5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CE786E-8939-0709-87C1-A0F98E44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B03A21C-486B-2455-A320-3CD4F959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59DC016-28E5-F541-BD12-F82CD068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010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DF432C-C10B-8876-9DAA-250688D9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5B6E250-D021-B9F6-7330-4041E4110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39E4B2-D295-F891-35BC-9C4EF7B66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80FCF8C-BBAF-E326-4A62-F46B9B305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1359F74-B97A-F4B3-25B9-99FCB7ED4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925E6C-4E2F-93CA-2F9B-3961BBCD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5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E79708F-F7E3-C2E7-074A-F33781669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443FA6-F293-9272-7DA7-67D435EE3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187033-2E61-7843-5FE1-9331C37B3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4662-BD63-456D-9EC0-724E53F620F8}" type="datetimeFigureOut">
              <a:rPr lang="nl-NL" smtClean="0"/>
              <a:t>17-4-2024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4B3785D-1E3E-7509-1C71-477AEFCA4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235FE4-CB62-42DB-B335-B711A5BA0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BE1A3-36DB-402F-A99F-41F34DEFD3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29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kaart&#10;&#10;Automatisch gegenereerde beschrijving">
            <a:extLst>
              <a:ext uri="{FF2B5EF4-FFF2-40B4-BE49-F238E27FC236}">
                <a16:creationId xmlns:a16="http://schemas.microsoft.com/office/drawing/2014/main" id="{D1F79AB9-9FAD-F3A8-1989-67C85D80E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000"/>
            <a:ext cx="12192000" cy="2540000"/>
          </a:xfrm>
          <a:prstGeom prst="rect">
            <a:avLst/>
          </a:prstGeom>
        </p:spPr>
      </p:pic>
      <p:pic>
        <p:nvPicPr>
          <p:cNvPr id="7" name="Afbeelding 6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6F1721FA-DE22-8B54-5183-B8BF7C3F3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091"/>
            <a:ext cx="3889420" cy="121021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46BD816-5F4E-021C-C0F8-A13A406C4E7C}"/>
              </a:ext>
            </a:extLst>
          </p:cNvPr>
          <p:cNvSpPr txBox="1"/>
          <p:nvPr/>
        </p:nvSpPr>
        <p:spPr>
          <a:xfrm>
            <a:off x="1182710" y="1397675"/>
            <a:ext cx="9826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469AD3"/>
                </a:solidFill>
                <a:latin typeface="RijksoverheidSansHeadingTT" panose="020B0503040202060203" pitchFamily="34" charset="0"/>
              </a:rPr>
              <a:t>Welkom</a:t>
            </a:r>
            <a:r>
              <a:rPr lang="en-US" sz="8000" b="1" dirty="0">
                <a:solidFill>
                  <a:srgbClr val="469AD3"/>
                </a:solidFill>
                <a:latin typeface="RijksoverheidSansHeadingTT" panose="020B0503040202060203" pitchFamily="34" charset="0"/>
              </a:rPr>
              <a:t>!</a:t>
            </a:r>
            <a:endParaRPr lang="nl-NL" sz="8000" b="1" dirty="0">
              <a:solidFill>
                <a:srgbClr val="469AD3"/>
              </a:solidFill>
              <a:latin typeface="RijksoverheidSansHeadingTT" panose="020B0503040202060203" pitchFamily="34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DF32F378-198D-AD58-E255-6BA7E6B14113}"/>
              </a:ext>
            </a:extLst>
          </p:cNvPr>
          <p:cNvSpPr txBox="1"/>
          <p:nvPr/>
        </p:nvSpPr>
        <p:spPr>
          <a:xfrm>
            <a:off x="1182710" y="2967335"/>
            <a:ext cx="9826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243F5D"/>
                </a:solidFill>
                <a:latin typeface="RijksoverheidSansHeadingTT" panose="020B0503040202060203" pitchFamily="34" charset="0"/>
              </a:rPr>
              <a:t>NAL event 2024</a:t>
            </a:r>
            <a:endParaRPr lang="nl-NL" sz="5400" dirty="0">
              <a:solidFill>
                <a:srgbClr val="243F5D"/>
              </a:solidFill>
              <a:latin typeface="RijksoverheidSansHeadingTT" panose="020B050304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15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Plan, tekst, Technische tekening&#10;&#10;Automatisch gegenereerde beschrijving">
            <a:extLst>
              <a:ext uri="{FF2B5EF4-FFF2-40B4-BE49-F238E27FC236}">
                <a16:creationId xmlns:a16="http://schemas.microsoft.com/office/drawing/2014/main" id="{A5BA73D2-CBAB-9A9F-5015-CF451F9C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448" y="-4064457"/>
            <a:ext cx="11724816" cy="105660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793572-CC1A-288A-56E4-94660903BDA3}"/>
              </a:ext>
            </a:extLst>
          </p:cNvPr>
          <p:cNvSpPr txBox="1"/>
          <p:nvPr/>
        </p:nvSpPr>
        <p:spPr>
          <a:xfrm>
            <a:off x="8461420" y="39151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7668EDB-ADBF-7C20-D1B0-A18DE643D047}"/>
              </a:ext>
            </a:extLst>
          </p:cNvPr>
          <p:cNvSpPr/>
          <p:nvPr/>
        </p:nvSpPr>
        <p:spPr>
          <a:xfrm>
            <a:off x="354103" y="184140"/>
            <a:ext cx="7386666" cy="3452742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KLOOSTERKAMER 1</a:t>
            </a:r>
            <a:endParaRPr lang="nl-NL" sz="66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6600" dirty="0">
                <a:solidFill>
                  <a:srgbClr val="469AD3"/>
                </a:solidFill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nl-NL" sz="66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nl-NL" sz="44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Fysieke en digitale veiligheid van laadinfrastructuur</a:t>
            </a:r>
            <a:endParaRPr lang="en-US" sz="48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Graphic 2" descr="Pijl omhoog met effen opvulling">
            <a:extLst>
              <a:ext uri="{FF2B5EF4-FFF2-40B4-BE49-F238E27FC236}">
                <a16:creationId xmlns:a16="http://schemas.microsoft.com/office/drawing/2014/main" id="{83E2ED1E-0D4A-0757-4B3B-4A624915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323467" y="3100960"/>
            <a:ext cx="1404423" cy="14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8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Plan, tekst, Technische tekening&#10;&#10;Automatisch gegenereerde beschrijving">
            <a:extLst>
              <a:ext uri="{FF2B5EF4-FFF2-40B4-BE49-F238E27FC236}">
                <a16:creationId xmlns:a16="http://schemas.microsoft.com/office/drawing/2014/main" id="{A5BA73D2-CBAB-9A9F-5015-CF451F9C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55" y="-4077336"/>
            <a:ext cx="11724816" cy="105660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793572-CC1A-288A-56E4-94660903BDA3}"/>
              </a:ext>
            </a:extLst>
          </p:cNvPr>
          <p:cNvSpPr txBox="1"/>
          <p:nvPr/>
        </p:nvSpPr>
        <p:spPr>
          <a:xfrm>
            <a:off x="8461420" y="39151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7668EDB-ADBF-7C20-D1B0-A18DE643D047}"/>
              </a:ext>
            </a:extLst>
          </p:cNvPr>
          <p:cNvSpPr/>
          <p:nvPr/>
        </p:nvSpPr>
        <p:spPr>
          <a:xfrm>
            <a:off x="354103" y="184140"/>
            <a:ext cx="7386666" cy="3452742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KLOOSTERKAMER 2 </a:t>
            </a:r>
            <a:endParaRPr lang="nl-NL" sz="60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6600" dirty="0">
                <a:solidFill>
                  <a:srgbClr val="469AD3"/>
                </a:solidFill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nl-NL" sz="66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nl-NL" sz="48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Betrouwbare en toegankelijke prijsinformatie</a:t>
            </a:r>
            <a:endParaRPr lang="en-US" sz="48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Graphic 2" descr="Pijl omhoog met effen opvulling">
            <a:extLst>
              <a:ext uri="{FF2B5EF4-FFF2-40B4-BE49-F238E27FC236}">
                <a16:creationId xmlns:a16="http://schemas.microsoft.com/office/drawing/2014/main" id="{83E2ED1E-0D4A-0757-4B3B-4A624915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323467" y="3100960"/>
            <a:ext cx="1404423" cy="14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2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Plan, tekst, Technische tekening&#10;&#10;Automatisch gegenereerde beschrijving">
            <a:extLst>
              <a:ext uri="{FF2B5EF4-FFF2-40B4-BE49-F238E27FC236}">
                <a16:creationId xmlns:a16="http://schemas.microsoft.com/office/drawing/2014/main" id="{A5BA73D2-CBAB-9A9F-5015-CF451F9C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802" y="-3708040"/>
            <a:ext cx="11724816" cy="105660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793572-CC1A-288A-56E4-94660903BDA3}"/>
              </a:ext>
            </a:extLst>
          </p:cNvPr>
          <p:cNvSpPr txBox="1"/>
          <p:nvPr/>
        </p:nvSpPr>
        <p:spPr>
          <a:xfrm>
            <a:off x="8461420" y="39151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7668EDB-ADBF-7C20-D1B0-A18DE643D047}"/>
              </a:ext>
            </a:extLst>
          </p:cNvPr>
          <p:cNvSpPr/>
          <p:nvPr/>
        </p:nvSpPr>
        <p:spPr>
          <a:xfrm>
            <a:off x="354103" y="184140"/>
            <a:ext cx="7386666" cy="3452742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ATELIER </a:t>
            </a:r>
            <a:r>
              <a:rPr lang="en-US" sz="54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(1e </a:t>
            </a:r>
            <a:r>
              <a:rPr lang="en-US" sz="5400" b="1" dirty="0" err="1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verdieping</a:t>
            </a:r>
            <a:r>
              <a:rPr lang="en-US" sz="54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) </a:t>
            </a:r>
            <a:endParaRPr lang="nl-NL" sz="54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66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3. </a:t>
            </a:r>
            <a:r>
              <a:rPr lang="nl-NL" sz="48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Gebruiker van de toekomst</a:t>
            </a:r>
            <a:endParaRPr lang="en-US" sz="48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Graphic 2" descr="Pijl omhoog met effen opvulling">
            <a:extLst>
              <a:ext uri="{FF2B5EF4-FFF2-40B4-BE49-F238E27FC236}">
                <a16:creationId xmlns:a16="http://schemas.microsoft.com/office/drawing/2014/main" id="{83E2ED1E-0D4A-0757-4B3B-4A624915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6323467" y="3100960"/>
            <a:ext cx="1404423" cy="1404423"/>
          </a:xfrm>
          <a:prstGeom prst="rect">
            <a:avLst/>
          </a:prstGeom>
        </p:spPr>
      </p:pic>
      <p:pic>
        <p:nvPicPr>
          <p:cNvPr id="6" name="Graphic 5" descr="Trap omhoog met effen opvulling">
            <a:extLst>
              <a:ext uri="{FF2B5EF4-FFF2-40B4-BE49-F238E27FC236}">
                <a16:creationId xmlns:a16="http://schemas.microsoft.com/office/drawing/2014/main" id="{469FF6DA-8DA9-B3FA-AD2C-508568A9F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68535" y="3725324"/>
            <a:ext cx="1011974" cy="101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0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Plan, tekst, Technische tekening&#10;&#10;Automatisch gegenereerde beschrijving">
            <a:extLst>
              <a:ext uri="{FF2B5EF4-FFF2-40B4-BE49-F238E27FC236}">
                <a16:creationId xmlns:a16="http://schemas.microsoft.com/office/drawing/2014/main" id="{A5BA73D2-CBAB-9A9F-5015-CF451F9C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4798" y="-1854020"/>
            <a:ext cx="11724816" cy="105660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793572-CC1A-288A-56E4-94660903BDA3}"/>
              </a:ext>
            </a:extLst>
          </p:cNvPr>
          <p:cNvSpPr txBox="1"/>
          <p:nvPr/>
        </p:nvSpPr>
        <p:spPr>
          <a:xfrm>
            <a:off x="8461420" y="39151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7668EDB-ADBF-7C20-D1B0-A18DE643D047}"/>
              </a:ext>
            </a:extLst>
          </p:cNvPr>
          <p:cNvSpPr/>
          <p:nvPr/>
        </p:nvSpPr>
        <p:spPr>
          <a:xfrm>
            <a:off x="4589219" y="474707"/>
            <a:ext cx="7386666" cy="3452742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TUINKAMER</a:t>
            </a:r>
            <a:endParaRPr lang="nl-NL" sz="54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6600" dirty="0">
                <a:solidFill>
                  <a:srgbClr val="469AD3"/>
                </a:solidFill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</a:t>
            </a:r>
            <a:r>
              <a:rPr lang="nl-NL" sz="66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nl-NL" sz="48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Logistiek laden en tool voor ondernemers</a:t>
            </a:r>
            <a:endParaRPr lang="en-US" sz="48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Graphic 2" descr="Pijl omhoog met effen opvulling">
            <a:extLst>
              <a:ext uri="{FF2B5EF4-FFF2-40B4-BE49-F238E27FC236}">
                <a16:creationId xmlns:a16="http://schemas.microsoft.com/office/drawing/2014/main" id="{83E2ED1E-0D4A-0757-4B3B-4A6249153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095555" y="2510754"/>
            <a:ext cx="1404423" cy="140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7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Plan, tekst, Technische tekening&#10;&#10;Automatisch gegenereerde beschrijving">
            <a:extLst>
              <a:ext uri="{FF2B5EF4-FFF2-40B4-BE49-F238E27FC236}">
                <a16:creationId xmlns:a16="http://schemas.microsoft.com/office/drawing/2014/main" id="{A5BA73D2-CBAB-9A9F-5015-CF451F9C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41" y="0"/>
            <a:ext cx="7610117" cy="6858001"/>
          </a:xfrm>
          <a:prstGeom prst="rect">
            <a:avLst/>
          </a:pr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D87E59CF-E0F5-8365-07C3-D3EA4364D0D3}"/>
              </a:ext>
            </a:extLst>
          </p:cNvPr>
          <p:cNvSpPr/>
          <p:nvPr/>
        </p:nvSpPr>
        <p:spPr>
          <a:xfrm>
            <a:off x="9147695" y="3682858"/>
            <a:ext cx="2900645" cy="1203301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TUINKAMER</a:t>
            </a:r>
            <a:endParaRPr lang="nl-NL" sz="20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20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 Logistiek laden en tool voor ondernemers</a:t>
            </a:r>
            <a:endParaRPr lang="en-US" sz="14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B793572-CC1A-288A-56E4-94660903BDA3}"/>
              </a:ext>
            </a:extLst>
          </p:cNvPr>
          <p:cNvSpPr txBox="1"/>
          <p:nvPr/>
        </p:nvSpPr>
        <p:spPr>
          <a:xfrm>
            <a:off x="8461420" y="39151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0" name="Rechthoek: afgeronde hoeken 9">
            <a:extLst>
              <a:ext uri="{FF2B5EF4-FFF2-40B4-BE49-F238E27FC236}">
                <a16:creationId xmlns:a16="http://schemas.microsoft.com/office/drawing/2014/main" id="{2A8265A0-EDC2-91F3-8732-5D925CA266B4}"/>
              </a:ext>
            </a:extLst>
          </p:cNvPr>
          <p:cNvSpPr/>
          <p:nvPr/>
        </p:nvSpPr>
        <p:spPr>
          <a:xfrm>
            <a:off x="189378" y="5564546"/>
            <a:ext cx="3302139" cy="1203301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KLOOSTERKAMER 2</a:t>
            </a:r>
            <a:endParaRPr lang="nl-NL" sz="20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20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 Betrouwbare en toegankelijke prijsinformatie</a:t>
            </a:r>
            <a:endParaRPr lang="en-US" sz="14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A3F6EEFB-974D-418F-D034-62D8BFA65EA3}"/>
              </a:ext>
            </a:extLst>
          </p:cNvPr>
          <p:cNvSpPr/>
          <p:nvPr/>
        </p:nvSpPr>
        <p:spPr>
          <a:xfrm>
            <a:off x="7632050" y="5024371"/>
            <a:ext cx="3031289" cy="1203301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ATELIER </a:t>
            </a:r>
            <a:r>
              <a:rPr lang="en-US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(1e </a:t>
            </a:r>
            <a:r>
              <a:rPr lang="en-US" b="1" dirty="0" err="1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verdieping</a:t>
            </a:r>
            <a:r>
              <a:rPr lang="en-US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)</a:t>
            </a:r>
            <a:endParaRPr lang="nl-NL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2000" dirty="0">
                <a:solidFill>
                  <a:srgbClr val="469AD3"/>
                </a:solidFill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lang="nl-NL" sz="20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Gebruiker van de toekomst</a:t>
            </a:r>
            <a:endParaRPr lang="en-US" sz="14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7" name="Graphic 16" descr="Pijl omhoog met effen opvulling">
            <a:extLst>
              <a:ext uri="{FF2B5EF4-FFF2-40B4-BE49-F238E27FC236}">
                <a16:creationId xmlns:a16="http://schemas.microsoft.com/office/drawing/2014/main" id="{FAEA7E5D-0880-EDF0-C6E7-5911A8FCB8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056811" y="5746147"/>
            <a:ext cx="711185" cy="711185"/>
          </a:xfrm>
          <a:prstGeom prst="rect">
            <a:avLst/>
          </a:prstGeom>
        </p:spPr>
      </p:pic>
      <p:pic>
        <p:nvPicPr>
          <p:cNvPr id="18" name="Graphic 17" descr="Pijl omhoog met effen opvulling">
            <a:extLst>
              <a:ext uri="{FF2B5EF4-FFF2-40B4-BE49-F238E27FC236}">
                <a16:creationId xmlns:a16="http://schemas.microsoft.com/office/drawing/2014/main" id="{AA595490-FBBE-6E19-BA6F-E9EBD4B0C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8846183" y="3682858"/>
            <a:ext cx="711185" cy="711185"/>
          </a:xfrm>
          <a:prstGeom prst="rect">
            <a:avLst/>
          </a:prstGeom>
        </p:spPr>
      </p:pic>
      <p:sp>
        <p:nvSpPr>
          <p:cNvPr id="20" name="Rechthoek: afgeronde hoeken 19">
            <a:extLst>
              <a:ext uri="{FF2B5EF4-FFF2-40B4-BE49-F238E27FC236}">
                <a16:creationId xmlns:a16="http://schemas.microsoft.com/office/drawing/2014/main" id="{535622A3-D73E-67DE-6FB0-B8614498F2BA}"/>
              </a:ext>
            </a:extLst>
          </p:cNvPr>
          <p:cNvSpPr/>
          <p:nvPr/>
        </p:nvSpPr>
        <p:spPr>
          <a:xfrm>
            <a:off x="2435726" y="604103"/>
            <a:ext cx="2900645" cy="1203301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SINGELZAAL</a:t>
            </a:r>
            <a:endParaRPr lang="nl-NL" sz="20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20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Slim laden voor iedereen</a:t>
            </a:r>
            <a:endParaRPr lang="en-US" sz="14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2" name="Graphic 21" descr="Trap omhoog met effen opvulling">
            <a:extLst>
              <a:ext uri="{FF2B5EF4-FFF2-40B4-BE49-F238E27FC236}">
                <a16:creationId xmlns:a16="http://schemas.microsoft.com/office/drawing/2014/main" id="{CD0EF89F-0125-E92B-6EA5-BDAF5DC4F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68799" y="5024371"/>
            <a:ext cx="733679" cy="733679"/>
          </a:xfrm>
          <a:prstGeom prst="rect">
            <a:avLst/>
          </a:prstGeom>
        </p:spPr>
      </p:pic>
      <p:pic>
        <p:nvPicPr>
          <p:cNvPr id="23" name="Graphic 22" descr="Pijl omhoog met effen opvulling">
            <a:extLst>
              <a:ext uri="{FF2B5EF4-FFF2-40B4-BE49-F238E27FC236}">
                <a16:creationId xmlns:a16="http://schemas.microsoft.com/office/drawing/2014/main" id="{21D53F05-071F-B1CD-80AE-346E7B604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8971"/>
          <a:stretch/>
        </p:blipFill>
        <p:spPr>
          <a:xfrm rot="5400000">
            <a:off x="5444169" y="212970"/>
            <a:ext cx="711185" cy="1493451"/>
          </a:xfrm>
          <a:prstGeom prst="rect">
            <a:avLst/>
          </a:prstGeom>
        </p:spPr>
      </p:pic>
      <p:sp>
        <p:nvSpPr>
          <p:cNvPr id="24" name="Rechthoek: afgeronde hoeken 23">
            <a:extLst>
              <a:ext uri="{FF2B5EF4-FFF2-40B4-BE49-F238E27FC236}">
                <a16:creationId xmlns:a16="http://schemas.microsoft.com/office/drawing/2014/main" id="{1CE230BB-F2D3-9199-F607-2B22E14E04B1}"/>
              </a:ext>
            </a:extLst>
          </p:cNvPr>
          <p:cNvSpPr/>
          <p:nvPr/>
        </p:nvSpPr>
        <p:spPr>
          <a:xfrm>
            <a:off x="983562" y="3960576"/>
            <a:ext cx="3302139" cy="1203301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KLOOSTERKAMER 1</a:t>
            </a:r>
            <a:endParaRPr lang="nl-NL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20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5. Fysieke en digitale veiligheid van laadinfrastructuur</a:t>
            </a:r>
            <a:endParaRPr lang="en-US" sz="14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6" name="Graphic 25" descr="Lijn met pijl: Curve in wijzerzin met effen opvulling">
            <a:extLst>
              <a:ext uri="{FF2B5EF4-FFF2-40B4-BE49-F238E27FC236}">
                <a16:creationId xmlns:a16="http://schemas.microsoft.com/office/drawing/2014/main" id="{1DF5FF07-5309-1A32-AE40-5AC4E468C4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8683402">
            <a:off x="4046510" y="4421408"/>
            <a:ext cx="914400" cy="138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78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kaart&#10;&#10;Automatisch gegenereerde beschrijving">
            <a:extLst>
              <a:ext uri="{FF2B5EF4-FFF2-40B4-BE49-F238E27FC236}">
                <a16:creationId xmlns:a16="http://schemas.microsoft.com/office/drawing/2014/main" id="{2FC1F1D5-14C2-F70D-100E-E69EE4150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95" r="36799" b="-5621"/>
          <a:stretch/>
        </p:blipFill>
        <p:spPr>
          <a:xfrm>
            <a:off x="0" y="-1"/>
            <a:ext cx="12192000" cy="72469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9654037-0D1A-2FCC-2657-AD6145D2E4AA}"/>
              </a:ext>
            </a:extLst>
          </p:cNvPr>
          <p:cNvSpPr/>
          <p:nvPr/>
        </p:nvSpPr>
        <p:spPr>
          <a:xfrm>
            <a:off x="1516035" y="1457183"/>
            <a:ext cx="9159929" cy="3943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CC848F9D-2F0A-FF68-D8AE-23D6CC122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30" y="1646077"/>
            <a:ext cx="8257538" cy="2569368"/>
          </a:xfrm>
          <a:prstGeom prst="rect">
            <a:avLst/>
          </a:prstGeom>
        </p:spPr>
      </p:pic>
      <p:pic>
        <p:nvPicPr>
          <p:cNvPr id="6" name="Afbeelding 5" descr="Afbeelding met Lettertype, Graphics, logo, symbool&#10;&#10;Automatisch gegenereerde beschrijving">
            <a:extLst>
              <a:ext uri="{FF2B5EF4-FFF2-40B4-BE49-F238E27FC236}">
                <a16:creationId xmlns:a16="http://schemas.microsoft.com/office/drawing/2014/main" id="{CB15640F-195D-58CC-6E69-A2512FADF6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42" y="3906100"/>
            <a:ext cx="3409114" cy="99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45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kaart&#10;&#10;Automatisch gegenereerde beschrijving">
            <a:extLst>
              <a:ext uri="{FF2B5EF4-FFF2-40B4-BE49-F238E27FC236}">
                <a16:creationId xmlns:a16="http://schemas.microsoft.com/office/drawing/2014/main" id="{2FC1F1D5-14C2-F70D-100E-E69EE4150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95" r="36799" b="-5621"/>
          <a:stretch/>
        </p:blipFill>
        <p:spPr>
          <a:xfrm>
            <a:off x="0" y="-1"/>
            <a:ext cx="12192000" cy="72469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9654037-0D1A-2FCC-2657-AD6145D2E4AA}"/>
              </a:ext>
            </a:extLst>
          </p:cNvPr>
          <p:cNvSpPr/>
          <p:nvPr/>
        </p:nvSpPr>
        <p:spPr>
          <a:xfrm>
            <a:off x="856248" y="733926"/>
            <a:ext cx="10479504" cy="539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689EBD11-37A9-B0B3-0B19-B73FD3163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5259202"/>
              </p:ext>
            </p:extLst>
          </p:nvPr>
        </p:nvGraphicFramePr>
        <p:xfrm>
          <a:off x="1106905" y="1576137"/>
          <a:ext cx="10094495" cy="4562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B77519CB-FFEA-B00E-D2BB-C80F834131E2}"/>
              </a:ext>
            </a:extLst>
          </p:cNvPr>
          <p:cNvSpPr txBox="1"/>
          <p:nvPr/>
        </p:nvSpPr>
        <p:spPr>
          <a:xfrm>
            <a:off x="1305425" y="893422"/>
            <a:ext cx="9697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latin typeface="RijksoverheidSansHeadingTT" panose="020B0503040202060203" pitchFamily="34" charset="0"/>
              </a:rPr>
              <a:t>Waar heb je als gebruiker van laadinfra de meeste behoefte aan?</a:t>
            </a:r>
          </a:p>
        </p:txBody>
      </p:sp>
    </p:spTree>
    <p:extLst>
      <p:ext uri="{BB962C8B-B14F-4D97-AF65-F5344CB8AC3E}">
        <p14:creationId xmlns:p14="http://schemas.microsoft.com/office/powerpoint/2010/main" val="51068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schermopname, kaart&#10;&#10;Automatisch gegenereerde beschrijving">
            <a:extLst>
              <a:ext uri="{FF2B5EF4-FFF2-40B4-BE49-F238E27FC236}">
                <a16:creationId xmlns:a16="http://schemas.microsoft.com/office/drawing/2014/main" id="{2FC1F1D5-14C2-F70D-100E-E69EE41506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95" r="36799" b="-5621"/>
          <a:stretch/>
        </p:blipFill>
        <p:spPr>
          <a:xfrm>
            <a:off x="0" y="-1"/>
            <a:ext cx="12192000" cy="7246961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49654037-0D1A-2FCC-2657-AD6145D2E4AA}"/>
              </a:ext>
            </a:extLst>
          </p:cNvPr>
          <p:cNvSpPr/>
          <p:nvPr/>
        </p:nvSpPr>
        <p:spPr>
          <a:xfrm>
            <a:off x="856248" y="733926"/>
            <a:ext cx="10479504" cy="5390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77519CB-FFEA-B00E-D2BB-C80F834131E2}"/>
              </a:ext>
            </a:extLst>
          </p:cNvPr>
          <p:cNvSpPr txBox="1"/>
          <p:nvPr/>
        </p:nvSpPr>
        <p:spPr>
          <a:xfrm>
            <a:off x="1014302" y="852259"/>
            <a:ext cx="10163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RijksoverheidSansHeadingTT" panose="020B0503040202060203" pitchFamily="34" charset="0"/>
              </a:rPr>
              <a:t>Wat kan de NAL betekenen voor marktpartijen die actief zijn in de laadinfra?</a:t>
            </a:r>
          </a:p>
        </p:txBody>
      </p:sp>
      <p:pic>
        <p:nvPicPr>
          <p:cNvPr id="6" name="Afbeelding 5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BDE19F56-EB26-B5BE-4593-8BD6719A74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t="38543" r="22465" b="14399"/>
          <a:stretch/>
        </p:blipFill>
        <p:spPr>
          <a:xfrm>
            <a:off x="1498241" y="1313924"/>
            <a:ext cx="9195515" cy="474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366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EE0D08D4-C031-4E07-7E08-5F1EA9E754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41" y="1743303"/>
            <a:ext cx="5586355" cy="3751153"/>
          </a:xfrm>
          <a:prstGeom prst="rect">
            <a:avLst/>
          </a:prstGeom>
        </p:spPr>
      </p:pic>
      <p:pic>
        <p:nvPicPr>
          <p:cNvPr id="2" name="Afbeelding 1" descr="Afbeelding met schermopname, kaart&#10;&#10;Automatisch gegenereerde beschrijving">
            <a:extLst>
              <a:ext uri="{FF2B5EF4-FFF2-40B4-BE49-F238E27FC236}">
                <a16:creationId xmlns:a16="http://schemas.microsoft.com/office/drawing/2014/main" id="{2FC1F1D5-14C2-F70D-100E-E69EE41506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-12000" y="5949839"/>
            <a:ext cx="12204000" cy="1893591"/>
          </a:xfrm>
          <a:prstGeom prst="rect">
            <a:avLst/>
          </a:prstGeom>
        </p:spPr>
      </p:pic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9855768-7D47-5AD2-935A-DC3314EEB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0"/>
            <a:ext cx="2305050" cy="7172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5A53C0D-6E99-E16A-15EE-CF58A409E510}"/>
              </a:ext>
            </a:extLst>
          </p:cNvPr>
          <p:cNvSpPr txBox="1"/>
          <p:nvPr/>
        </p:nvSpPr>
        <p:spPr>
          <a:xfrm>
            <a:off x="723900" y="539164"/>
            <a:ext cx="910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469AD3"/>
                </a:solidFill>
                <a:latin typeface="RijksoverheidSansHeadingTT" panose="020B0503040202060203" pitchFamily="34" charset="0"/>
              </a:rPr>
              <a:t>EV: trends &amp; </a:t>
            </a:r>
            <a:r>
              <a:rPr lang="en-US" sz="5400" b="1" dirty="0" err="1">
                <a:solidFill>
                  <a:srgbClr val="469AD3"/>
                </a:solidFill>
                <a:latin typeface="RijksoverheidSansHeadingTT" panose="020B0503040202060203" pitchFamily="34" charset="0"/>
              </a:rPr>
              <a:t>ontwikkelingen</a:t>
            </a:r>
            <a:endParaRPr lang="nl-NL" sz="5400" b="1" dirty="0">
              <a:solidFill>
                <a:srgbClr val="469AD3"/>
              </a:solidFill>
              <a:latin typeface="RijksoverheidSansHeadingTT" panose="020B0503040202060203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BF7DDA-CFC6-D244-C232-84A00C534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5602" y="2486559"/>
            <a:ext cx="72771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94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schermopname, kaart&#10;&#10;Automatisch gegenereerde beschrijving">
            <a:extLst>
              <a:ext uri="{FF2B5EF4-FFF2-40B4-BE49-F238E27FC236}">
                <a16:creationId xmlns:a16="http://schemas.microsoft.com/office/drawing/2014/main" id="{5B88ACF6-B8EB-954D-4F4F-CE4C1C18D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-12000" y="5949839"/>
            <a:ext cx="12204000" cy="1893591"/>
          </a:xfrm>
          <a:prstGeom prst="rect">
            <a:avLst/>
          </a:prstGeom>
        </p:spPr>
      </p:pic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6AE82BA3-DAD3-C8CE-D68A-38A72D05C0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5061954"/>
              </p:ext>
            </p:extLst>
          </p:nvPr>
        </p:nvGraphicFramePr>
        <p:xfrm>
          <a:off x="3425505" y="1023457"/>
          <a:ext cx="8766495" cy="5380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9855768-7D47-5AD2-935A-DC3314EEBD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0"/>
            <a:ext cx="2305050" cy="7172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5A53C0D-6E99-E16A-15EE-CF58A409E510}"/>
              </a:ext>
            </a:extLst>
          </p:cNvPr>
          <p:cNvSpPr txBox="1"/>
          <p:nvPr/>
        </p:nvSpPr>
        <p:spPr>
          <a:xfrm>
            <a:off x="723900" y="539164"/>
            <a:ext cx="910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469AD3"/>
                </a:solidFill>
                <a:latin typeface="RijksoverheidSansHeadingTT" panose="020B0503040202060203" pitchFamily="34" charset="0"/>
              </a:rPr>
              <a:t>De NAL 2023</a:t>
            </a:r>
            <a:endParaRPr lang="nl-NL" sz="5400" b="1" dirty="0">
              <a:solidFill>
                <a:srgbClr val="469AD3"/>
              </a:solidFill>
              <a:latin typeface="RijksoverheidSansHeadingTT" panose="020B0503040202060203" pitchFamily="34" charset="0"/>
            </a:endParaRP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AA77B814-965D-5CF6-9519-0DF9B7CA4C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085005"/>
              </p:ext>
            </p:extLst>
          </p:nvPr>
        </p:nvGraphicFramePr>
        <p:xfrm>
          <a:off x="1090570" y="2252662"/>
          <a:ext cx="7248088" cy="325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71033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schermopname, kaart&#10;&#10;Automatisch gegenereerde beschrijving">
            <a:extLst>
              <a:ext uri="{FF2B5EF4-FFF2-40B4-BE49-F238E27FC236}">
                <a16:creationId xmlns:a16="http://schemas.microsoft.com/office/drawing/2014/main" id="{64715922-D751-03A8-ADC9-FE68CF143B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22"/>
          <a:stretch/>
        </p:blipFill>
        <p:spPr>
          <a:xfrm>
            <a:off x="-12000" y="5949839"/>
            <a:ext cx="12204000" cy="1893591"/>
          </a:xfrm>
          <a:prstGeom prst="rect">
            <a:avLst/>
          </a:prstGeom>
        </p:spPr>
      </p:pic>
      <p:pic>
        <p:nvPicPr>
          <p:cNvPr id="3" name="Afbeelding 2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49855768-7D47-5AD2-935A-DC3314EEB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0"/>
            <a:ext cx="2305050" cy="71722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5A53C0D-6E99-E16A-15EE-CF58A409E510}"/>
              </a:ext>
            </a:extLst>
          </p:cNvPr>
          <p:cNvSpPr txBox="1"/>
          <p:nvPr/>
        </p:nvSpPr>
        <p:spPr>
          <a:xfrm>
            <a:off x="723900" y="539164"/>
            <a:ext cx="9102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469AD3"/>
                </a:solidFill>
                <a:latin typeface="RijksoverheidSansHeadingTT" panose="020B0503040202060203" pitchFamily="34" charset="0"/>
              </a:rPr>
              <a:t>Vooruitblik</a:t>
            </a:r>
            <a:endParaRPr lang="nl-NL" sz="5400" b="1" dirty="0">
              <a:solidFill>
                <a:srgbClr val="469AD3"/>
              </a:solidFill>
              <a:latin typeface="RijksoverheidSansHeadingTT" panose="020B050304020206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4105AD-7D05-B14A-99AE-357213F2D2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855" r="-1"/>
          <a:stretch/>
        </p:blipFill>
        <p:spPr>
          <a:xfrm>
            <a:off x="6782628" y="778590"/>
            <a:ext cx="4757170" cy="57076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030A8-FFC0-36B9-29F3-590C5D3E98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63" r="83970" b="81426"/>
          <a:stretch/>
        </p:blipFill>
        <p:spPr>
          <a:xfrm>
            <a:off x="7006267" y="1000829"/>
            <a:ext cx="1113075" cy="532264"/>
          </a:xfrm>
          <a:prstGeom prst="rect">
            <a:avLst/>
          </a:prstGeom>
        </p:spPr>
      </p:pic>
      <p:pic>
        <p:nvPicPr>
          <p:cNvPr id="1026" name="Picture 2" descr="Netcongestie. Consequenties voor het laden uw gemeente? – MRA-Elektrisch">
            <a:extLst>
              <a:ext uri="{FF2B5EF4-FFF2-40B4-BE49-F238E27FC236}">
                <a16:creationId xmlns:a16="http://schemas.microsoft.com/office/drawing/2014/main" id="{5D815381-C1D3-00B7-C4DD-EBE54B109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77" y="2871075"/>
            <a:ext cx="5757779" cy="19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956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schermopname, kaart&#10;&#10;Automatisch gegenereerde beschrijving">
            <a:extLst>
              <a:ext uri="{FF2B5EF4-FFF2-40B4-BE49-F238E27FC236}">
                <a16:creationId xmlns:a16="http://schemas.microsoft.com/office/drawing/2014/main" id="{D1F79AB9-9FAD-F3A8-1989-67C85D80E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945"/>
            <a:ext cx="12192000" cy="2540000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A46BD816-5F4E-021C-C0F8-A13A406C4E7C}"/>
              </a:ext>
            </a:extLst>
          </p:cNvPr>
          <p:cNvSpPr txBox="1"/>
          <p:nvPr/>
        </p:nvSpPr>
        <p:spPr>
          <a:xfrm>
            <a:off x="1182710" y="1732783"/>
            <a:ext cx="9826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469AD3"/>
                </a:solidFill>
                <a:latin typeface="RijksoverheidSansHeadingTT" panose="020B0503040202060203" pitchFamily="34" charset="0"/>
              </a:rPr>
              <a:t>Oplaadsessies</a:t>
            </a:r>
            <a:endParaRPr lang="nl-NL" sz="8000" b="1" dirty="0">
              <a:solidFill>
                <a:srgbClr val="469AD3"/>
              </a:solidFill>
              <a:latin typeface="RijksoverheidSansHeadingTT" panose="020B0503040202060203" pitchFamily="34" charset="0"/>
            </a:endParaRPr>
          </a:p>
        </p:txBody>
      </p:sp>
      <p:pic>
        <p:nvPicPr>
          <p:cNvPr id="2" name="Afbeelding 1" descr="Afbeelding met tekst, Lettertype, schermopname, Graphics&#10;&#10;Automatisch gegenereerde beschrijving">
            <a:extLst>
              <a:ext uri="{FF2B5EF4-FFF2-40B4-BE49-F238E27FC236}">
                <a16:creationId xmlns:a16="http://schemas.microsoft.com/office/drawing/2014/main" id="{A02FF129-46EA-AE40-CB2C-00E9BFBA4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80" y="0"/>
            <a:ext cx="2305050" cy="71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97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Plan, tekst, Technische tekening&#10;&#10;Automatisch gegenereerde beschrijving">
            <a:extLst>
              <a:ext uri="{FF2B5EF4-FFF2-40B4-BE49-F238E27FC236}">
                <a16:creationId xmlns:a16="http://schemas.microsoft.com/office/drawing/2014/main" id="{A5BA73D2-CBAB-9A9F-5015-CF451F9C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941" y="0"/>
            <a:ext cx="7610117" cy="6858001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793572-CC1A-288A-56E4-94660903BDA3}"/>
              </a:ext>
            </a:extLst>
          </p:cNvPr>
          <p:cNvSpPr txBox="1"/>
          <p:nvPr/>
        </p:nvSpPr>
        <p:spPr>
          <a:xfrm>
            <a:off x="8461420" y="39151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1443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diagram, Plan, tekst, Technische tekening&#10;&#10;Automatisch gegenereerde beschrijving">
            <a:extLst>
              <a:ext uri="{FF2B5EF4-FFF2-40B4-BE49-F238E27FC236}">
                <a16:creationId xmlns:a16="http://schemas.microsoft.com/office/drawing/2014/main" id="{A5BA73D2-CBAB-9A9F-5015-CF451F9C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96"/>
            <a:ext cx="11724816" cy="1056604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B793572-CC1A-288A-56E4-94660903BDA3}"/>
              </a:ext>
            </a:extLst>
          </p:cNvPr>
          <p:cNvSpPr txBox="1"/>
          <p:nvPr/>
        </p:nvSpPr>
        <p:spPr>
          <a:xfrm>
            <a:off x="8461420" y="391517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57668EDB-ADBF-7C20-D1B0-A18DE643D047}"/>
              </a:ext>
            </a:extLst>
          </p:cNvPr>
          <p:cNvSpPr/>
          <p:nvPr/>
        </p:nvSpPr>
        <p:spPr>
          <a:xfrm>
            <a:off x="1214004" y="3128362"/>
            <a:ext cx="5895133" cy="3452742"/>
          </a:xfrm>
          <a:prstGeom prst="roundRect">
            <a:avLst/>
          </a:prstGeom>
          <a:solidFill>
            <a:srgbClr val="E3F0F8">
              <a:alpha val="89804"/>
            </a:srgbClr>
          </a:solidFill>
          <a:ln>
            <a:solidFill>
              <a:srgbClr val="469AD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469AD3"/>
                </a:solidFill>
                <a:latin typeface="RijksoverheidSansHeadingTT" panose="020B0503040202060203" pitchFamily="34" charset="0"/>
                <a:cs typeface="Calibri" panose="020F0502020204030204" pitchFamily="34" charset="0"/>
              </a:rPr>
              <a:t>SINGELZAAL</a:t>
            </a:r>
            <a:endParaRPr lang="nl-NL" sz="66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nl-NL" sz="6600" dirty="0">
                <a:solidFill>
                  <a:srgbClr val="469AD3"/>
                </a:solidFill>
                <a:effectLst/>
                <a:latin typeface="RijksoverheidSansHeadingTT" panose="020B05030402020602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Slim laden voor iedereen</a:t>
            </a:r>
            <a:endParaRPr lang="en-US" sz="4800" dirty="0">
              <a:solidFill>
                <a:srgbClr val="469AD3"/>
              </a:solidFill>
              <a:effectLst/>
              <a:latin typeface="RijksoverheidSansHeadingTT" panose="020B05030402020602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763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Breedbeeld</PresentationFormat>
  <Paragraphs>38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RijksoverheidSansHeadingTT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Ministerie van Economische Zaken en Klimaat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Jonge, C.B. de (Charlotte)</dc:creator>
  <cp:lastModifiedBy>Kerkhof, P.H. van (Pieter)</cp:lastModifiedBy>
  <cp:revision>14</cp:revision>
  <dcterms:created xsi:type="dcterms:W3CDTF">2024-04-09T12:56:07Z</dcterms:created>
  <dcterms:modified xsi:type="dcterms:W3CDTF">2024-04-17T09:30:56Z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Text">
    <vt:lpwstr>Intern gebruik</vt:lpwstr>
  </property>
</Properties>
</file>