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1198" r:id="rId6"/>
    <p:sldId id="261" r:id="rId7"/>
    <p:sldId id="1186" r:id="rId8"/>
    <p:sldId id="1121" r:id="rId9"/>
    <p:sldId id="2134805451" r:id="rId10"/>
    <p:sldId id="2134805441" r:id="rId11"/>
    <p:sldId id="2134805442" r:id="rId12"/>
    <p:sldId id="258" r:id="rId13"/>
    <p:sldId id="1250" r:id="rId14"/>
    <p:sldId id="1244" r:id="rId15"/>
    <p:sldId id="1256" r:id="rId16"/>
    <p:sldId id="2134805450" r:id="rId17"/>
    <p:sldId id="2134805445" r:id="rId18"/>
    <p:sldId id="2134805443" r:id="rId19"/>
    <p:sldId id="2134805444" r:id="rId20"/>
    <p:sldId id="2134805448" r:id="rId21"/>
    <p:sldId id="2134805449" r:id="rId22"/>
    <p:sldId id="2134805447" r:id="rId23"/>
    <p:sldId id="274" r:id="rId24"/>
    <p:sldId id="2134805452" r:id="rId25"/>
    <p:sldId id="282" r:id="rId26"/>
    <p:sldId id="283" r:id="rId27"/>
    <p:sldId id="2134805437" r:id="rId28"/>
  </p:sldIdLst>
  <p:sldSz cx="9144000" cy="5143500" type="screen16x9"/>
  <p:notesSz cx="6858000" cy="9144000"/>
  <p:defaultTextStyle>
    <a:defPPr>
      <a:defRPr lang="nl-NL"/>
    </a:defPPr>
    <a:lvl1pPr marL="0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74BAD8-BE26-CBAB-E492-94C0F3883BD2}" name="Frank ten Wolde" initials="wt" userId="S::wolde@appm.nl::63b81c3e-ca69-428b-b98f-ba78a711dd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70000"/>
    <a:srgbClr val="76D2B6"/>
    <a:srgbClr val="01689B"/>
    <a:srgbClr val="18407F"/>
    <a:srgbClr val="E17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39C67-F7C7-45F8-AAA0-43A5BEC6081F}" v="10" dt="2024-04-17T11:06:48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/>
    <p:restoredTop sz="94674"/>
  </p:normalViewPr>
  <p:slideViewPr>
    <p:cSldViewPr snapToGrid="0" snapToObjects="1" showGuides="1">
      <p:cViewPr varScale="1">
        <p:scale>
          <a:sx n="133" d="100"/>
          <a:sy n="133" d="100"/>
        </p:scale>
        <p:origin x="126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ten Wolde" userId="63b81c3e-ca69-428b-b98f-ba78a711ddd4" providerId="ADAL" clId="{E4F39C67-F7C7-45F8-AAA0-43A5BEC6081F}"/>
    <pc:docChg chg="undo custSel addSld modSld sldOrd">
      <pc:chgData name="Frank ten Wolde" userId="63b81c3e-ca69-428b-b98f-ba78a711ddd4" providerId="ADAL" clId="{E4F39C67-F7C7-45F8-AAA0-43A5BEC6081F}" dt="2024-04-17T11:13:58.267" v="58" actId="478"/>
      <pc:docMkLst>
        <pc:docMk/>
      </pc:docMkLst>
      <pc:sldChg chg="addSp delSp mod">
        <pc:chgData name="Frank ten Wolde" userId="63b81c3e-ca69-428b-b98f-ba78a711ddd4" providerId="ADAL" clId="{E4F39C67-F7C7-45F8-AAA0-43A5BEC6081F}" dt="2024-04-17T11:13:58.267" v="58" actId="478"/>
        <pc:sldMkLst>
          <pc:docMk/>
          <pc:sldMk cId="3019708556" sldId="282"/>
        </pc:sldMkLst>
        <pc:spChg chg="add del">
          <ac:chgData name="Frank ten Wolde" userId="63b81c3e-ca69-428b-b98f-ba78a711ddd4" providerId="ADAL" clId="{E4F39C67-F7C7-45F8-AAA0-43A5BEC6081F}" dt="2024-04-17T11:13:58.267" v="58" actId="478"/>
          <ac:spMkLst>
            <pc:docMk/>
            <pc:sldMk cId="3019708556" sldId="282"/>
            <ac:spMk id="7" creationId="{0843E1D4-E5C6-D89C-807E-81F2D8BF8A43}"/>
          </ac:spMkLst>
        </pc:spChg>
      </pc:sldChg>
      <pc:sldChg chg="delSp mod modTransition modAnim">
        <pc:chgData name="Frank ten Wolde" userId="63b81c3e-ca69-428b-b98f-ba78a711ddd4" providerId="ADAL" clId="{E4F39C67-F7C7-45F8-AAA0-43A5BEC6081F}" dt="2024-04-17T11:06:48.116" v="20"/>
        <pc:sldMkLst>
          <pc:docMk/>
          <pc:sldMk cId="1846909071" sldId="1186"/>
        </pc:sldMkLst>
        <pc:spChg chg="del">
          <ac:chgData name="Frank ten Wolde" userId="63b81c3e-ca69-428b-b98f-ba78a711ddd4" providerId="ADAL" clId="{E4F39C67-F7C7-45F8-AAA0-43A5BEC6081F}" dt="2024-04-17T06:09:41.746" v="2" actId="478"/>
          <ac:spMkLst>
            <pc:docMk/>
            <pc:sldMk cId="1846909071" sldId="1186"/>
            <ac:spMk id="4" creationId="{A17D5CD7-EC64-0185-3168-ED912D3E39FB}"/>
          </ac:spMkLst>
        </pc:spChg>
      </pc:sldChg>
      <pc:sldChg chg="delSp mod">
        <pc:chgData name="Frank ten Wolde" userId="63b81c3e-ca69-428b-b98f-ba78a711ddd4" providerId="ADAL" clId="{E4F39C67-F7C7-45F8-AAA0-43A5BEC6081F}" dt="2024-04-17T06:11:04.234" v="11" actId="478"/>
        <pc:sldMkLst>
          <pc:docMk/>
          <pc:sldMk cId="1025623015" sldId="2134805437"/>
        </pc:sldMkLst>
        <pc:spChg chg="del">
          <ac:chgData name="Frank ten Wolde" userId="63b81c3e-ca69-428b-b98f-ba78a711ddd4" providerId="ADAL" clId="{E4F39C67-F7C7-45F8-AAA0-43A5BEC6081F}" dt="2024-04-17T06:11:04.234" v="11" actId="478"/>
          <ac:spMkLst>
            <pc:docMk/>
            <pc:sldMk cId="1025623015" sldId="2134805437"/>
            <ac:spMk id="4" creationId="{C3A27413-A682-C791-C8A5-CC15E7BADFF6}"/>
          </ac:spMkLst>
        </pc:spChg>
      </pc:sldChg>
      <pc:sldChg chg="addSp delSp modSp mod">
        <pc:chgData name="Frank ten Wolde" userId="63b81c3e-ca69-428b-b98f-ba78a711ddd4" providerId="ADAL" clId="{E4F39C67-F7C7-45F8-AAA0-43A5BEC6081F}" dt="2024-04-17T06:09:33.191" v="1" actId="478"/>
        <pc:sldMkLst>
          <pc:docMk/>
          <pc:sldMk cId="2734398519" sldId="2134805441"/>
        </pc:sldMkLst>
        <pc:spChg chg="del">
          <ac:chgData name="Frank ten Wolde" userId="63b81c3e-ca69-428b-b98f-ba78a711ddd4" providerId="ADAL" clId="{E4F39C67-F7C7-45F8-AAA0-43A5BEC6081F}" dt="2024-04-17T06:09:33.191" v="1" actId="478"/>
          <ac:spMkLst>
            <pc:docMk/>
            <pc:sldMk cId="2734398519" sldId="2134805441"/>
            <ac:spMk id="4" creationId="{ADA529DD-6078-E394-7FF9-025A08C32B33}"/>
          </ac:spMkLst>
        </pc:spChg>
        <pc:picChg chg="add mod">
          <ac:chgData name="Frank ten Wolde" userId="63b81c3e-ca69-428b-b98f-ba78a711ddd4" providerId="ADAL" clId="{E4F39C67-F7C7-45F8-AAA0-43A5BEC6081F}" dt="2024-04-17T06:09:26.478" v="0"/>
          <ac:picMkLst>
            <pc:docMk/>
            <pc:sldMk cId="2734398519" sldId="2134805441"/>
            <ac:picMk id="5" creationId="{6F15D7F2-A2AD-FB31-C448-2A685A8B463E}"/>
          </ac:picMkLst>
        </pc:picChg>
      </pc:sldChg>
      <pc:sldChg chg="delSp mod">
        <pc:chgData name="Frank ten Wolde" userId="63b81c3e-ca69-428b-b98f-ba78a711ddd4" providerId="ADAL" clId="{E4F39C67-F7C7-45F8-AAA0-43A5BEC6081F}" dt="2024-04-17T06:09:59.350" v="3" actId="478"/>
        <pc:sldMkLst>
          <pc:docMk/>
          <pc:sldMk cId="3827765012" sldId="2134805442"/>
        </pc:sldMkLst>
        <pc:spChg chg="del">
          <ac:chgData name="Frank ten Wolde" userId="63b81c3e-ca69-428b-b98f-ba78a711ddd4" providerId="ADAL" clId="{E4F39C67-F7C7-45F8-AAA0-43A5BEC6081F}" dt="2024-04-17T06:09:59.350" v="3" actId="478"/>
          <ac:spMkLst>
            <pc:docMk/>
            <pc:sldMk cId="3827765012" sldId="2134805442"/>
            <ac:spMk id="4" creationId="{1D8F4756-842B-7574-EB3A-E413E1972B76}"/>
          </ac:spMkLst>
        </pc:spChg>
      </pc:sldChg>
      <pc:sldChg chg="delSp mod">
        <pc:chgData name="Frank ten Wolde" userId="63b81c3e-ca69-428b-b98f-ba78a711ddd4" providerId="ADAL" clId="{E4F39C67-F7C7-45F8-AAA0-43A5BEC6081F}" dt="2024-04-17T06:10:24.071" v="6" actId="478"/>
        <pc:sldMkLst>
          <pc:docMk/>
          <pc:sldMk cId="3183726801" sldId="2134805443"/>
        </pc:sldMkLst>
        <pc:spChg chg="del">
          <ac:chgData name="Frank ten Wolde" userId="63b81c3e-ca69-428b-b98f-ba78a711ddd4" providerId="ADAL" clId="{E4F39C67-F7C7-45F8-AAA0-43A5BEC6081F}" dt="2024-04-17T06:10:24.071" v="6" actId="478"/>
          <ac:spMkLst>
            <pc:docMk/>
            <pc:sldMk cId="3183726801" sldId="2134805443"/>
            <ac:spMk id="4" creationId="{1D8F4756-842B-7574-EB3A-E413E1972B76}"/>
          </ac:spMkLst>
        </pc:spChg>
      </pc:sldChg>
      <pc:sldChg chg="delSp mod">
        <pc:chgData name="Frank ten Wolde" userId="63b81c3e-ca69-428b-b98f-ba78a711ddd4" providerId="ADAL" clId="{E4F39C67-F7C7-45F8-AAA0-43A5BEC6081F}" dt="2024-04-17T06:10:28.764" v="7" actId="478"/>
        <pc:sldMkLst>
          <pc:docMk/>
          <pc:sldMk cId="1316566351" sldId="2134805444"/>
        </pc:sldMkLst>
        <pc:spChg chg="del">
          <ac:chgData name="Frank ten Wolde" userId="63b81c3e-ca69-428b-b98f-ba78a711ddd4" providerId="ADAL" clId="{E4F39C67-F7C7-45F8-AAA0-43A5BEC6081F}" dt="2024-04-17T06:10:28.764" v="7" actId="478"/>
          <ac:spMkLst>
            <pc:docMk/>
            <pc:sldMk cId="1316566351" sldId="2134805444"/>
            <ac:spMk id="4" creationId="{74B6137D-48A1-7E70-E930-23F931E1740C}"/>
          </ac:spMkLst>
        </pc:spChg>
      </pc:sldChg>
      <pc:sldChg chg="delSp mod">
        <pc:chgData name="Frank ten Wolde" userId="63b81c3e-ca69-428b-b98f-ba78a711ddd4" providerId="ADAL" clId="{E4F39C67-F7C7-45F8-AAA0-43A5BEC6081F}" dt="2024-04-17T06:10:19.308" v="5" actId="478"/>
        <pc:sldMkLst>
          <pc:docMk/>
          <pc:sldMk cId="3781206450" sldId="2134805445"/>
        </pc:sldMkLst>
        <pc:spChg chg="del">
          <ac:chgData name="Frank ten Wolde" userId="63b81c3e-ca69-428b-b98f-ba78a711ddd4" providerId="ADAL" clId="{E4F39C67-F7C7-45F8-AAA0-43A5BEC6081F}" dt="2024-04-17T06:10:19.308" v="5" actId="478"/>
          <ac:spMkLst>
            <pc:docMk/>
            <pc:sldMk cId="3781206450" sldId="2134805445"/>
            <ac:spMk id="4" creationId="{85BE1142-0099-A574-82D2-ED3100C70386}"/>
          </ac:spMkLst>
        </pc:spChg>
      </pc:sldChg>
      <pc:sldChg chg="delSp mod">
        <pc:chgData name="Frank ten Wolde" userId="63b81c3e-ca69-428b-b98f-ba78a711ddd4" providerId="ADAL" clId="{E4F39C67-F7C7-45F8-AAA0-43A5BEC6081F}" dt="2024-04-17T06:10:42.207" v="10" actId="478"/>
        <pc:sldMkLst>
          <pc:docMk/>
          <pc:sldMk cId="1349880581" sldId="2134805447"/>
        </pc:sldMkLst>
        <pc:spChg chg="del">
          <ac:chgData name="Frank ten Wolde" userId="63b81c3e-ca69-428b-b98f-ba78a711ddd4" providerId="ADAL" clId="{E4F39C67-F7C7-45F8-AAA0-43A5BEC6081F}" dt="2024-04-17T06:10:42.207" v="10" actId="478"/>
          <ac:spMkLst>
            <pc:docMk/>
            <pc:sldMk cId="1349880581" sldId="2134805447"/>
            <ac:spMk id="4" creationId="{71AD309A-1668-3D0A-8ABA-32ABB40979C4}"/>
          </ac:spMkLst>
        </pc:spChg>
      </pc:sldChg>
      <pc:sldChg chg="delSp mod">
        <pc:chgData name="Frank ten Wolde" userId="63b81c3e-ca69-428b-b98f-ba78a711ddd4" providerId="ADAL" clId="{E4F39C67-F7C7-45F8-AAA0-43A5BEC6081F}" dt="2024-04-17T06:10:33.482" v="8" actId="478"/>
        <pc:sldMkLst>
          <pc:docMk/>
          <pc:sldMk cId="692591455" sldId="2134805448"/>
        </pc:sldMkLst>
        <pc:spChg chg="del">
          <ac:chgData name="Frank ten Wolde" userId="63b81c3e-ca69-428b-b98f-ba78a711ddd4" providerId="ADAL" clId="{E4F39C67-F7C7-45F8-AAA0-43A5BEC6081F}" dt="2024-04-17T06:10:33.482" v="8" actId="478"/>
          <ac:spMkLst>
            <pc:docMk/>
            <pc:sldMk cId="692591455" sldId="2134805448"/>
            <ac:spMk id="4" creationId="{D2C69E4E-0A96-47D9-44C0-ECA4020C79CC}"/>
          </ac:spMkLst>
        </pc:spChg>
      </pc:sldChg>
      <pc:sldChg chg="delSp mod">
        <pc:chgData name="Frank ten Wolde" userId="63b81c3e-ca69-428b-b98f-ba78a711ddd4" providerId="ADAL" clId="{E4F39C67-F7C7-45F8-AAA0-43A5BEC6081F}" dt="2024-04-17T06:10:38.134" v="9" actId="478"/>
        <pc:sldMkLst>
          <pc:docMk/>
          <pc:sldMk cId="2554990097" sldId="2134805449"/>
        </pc:sldMkLst>
        <pc:spChg chg="del">
          <ac:chgData name="Frank ten Wolde" userId="63b81c3e-ca69-428b-b98f-ba78a711ddd4" providerId="ADAL" clId="{E4F39C67-F7C7-45F8-AAA0-43A5BEC6081F}" dt="2024-04-17T06:10:38.134" v="9" actId="478"/>
          <ac:spMkLst>
            <pc:docMk/>
            <pc:sldMk cId="2554990097" sldId="2134805449"/>
            <ac:spMk id="4" creationId="{501E3892-D6F4-C5A3-D2C4-42858CBE7878}"/>
          </ac:spMkLst>
        </pc:spChg>
      </pc:sldChg>
      <pc:sldChg chg="delSp mod">
        <pc:chgData name="Frank ten Wolde" userId="63b81c3e-ca69-428b-b98f-ba78a711ddd4" providerId="ADAL" clId="{E4F39C67-F7C7-45F8-AAA0-43A5BEC6081F}" dt="2024-04-17T06:10:13.574" v="4" actId="478"/>
        <pc:sldMkLst>
          <pc:docMk/>
          <pc:sldMk cId="4068550795" sldId="2134805450"/>
        </pc:sldMkLst>
        <pc:spChg chg="del">
          <ac:chgData name="Frank ten Wolde" userId="63b81c3e-ca69-428b-b98f-ba78a711ddd4" providerId="ADAL" clId="{E4F39C67-F7C7-45F8-AAA0-43A5BEC6081F}" dt="2024-04-17T06:10:13.574" v="4" actId="478"/>
          <ac:spMkLst>
            <pc:docMk/>
            <pc:sldMk cId="4068550795" sldId="2134805450"/>
            <ac:spMk id="4" creationId="{D5A72377-332D-03E4-7B0A-F4FF98715807}"/>
          </ac:spMkLst>
        </pc:spChg>
      </pc:sldChg>
      <pc:sldChg chg="addSp delSp modSp new mod ord">
        <pc:chgData name="Frank ten Wolde" userId="63b81c3e-ca69-428b-b98f-ba78a711ddd4" providerId="ADAL" clId="{E4F39C67-F7C7-45F8-AAA0-43A5BEC6081F}" dt="2024-04-17T11:13:47.731" v="57"/>
        <pc:sldMkLst>
          <pc:docMk/>
          <pc:sldMk cId="3691467776" sldId="2134805452"/>
        </pc:sldMkLst>
        <pc:spChg chg="add del mod">
          <ac:chgData name="Frank ten Wolde" userId="63b81c3e-ca69-428b-b98f-ba78a711ddd4" providerId="ADAL" clId="{E4F39C67-F7C7-45F8-AAA0-43A5BEC6081F}" dt="2024-04-17T11:10:04.635" v="46" actId="20577"/>
          <ac:spMkLst>
            <pc:docMk/>
            <pc:sldMk cId="3691467776" sldId="2134805452"/>
            <ac:spMk id="2" creationId="{C9AA65B7-5DA8-F742-4425-5CD79CC919C6}"/>
          </ac:spMkLst>
        </pc:spChg>
        <pc:spChg chg="del">
          <ac:chgData name="Frank ten Wolde" userId="63b81c3e-ca69-428b-b98f-ba78a711ddd4" providerId="ADAL" clId="{E4F39C67-F7C7-45F8-AAA0-43A5BEC6081F}" dt="2024-04-17T11:09:54.265" v="22" actId="22"/>
          <ac:spMkLst>
            <pc:docMk/>
            <pc:sldMk cId="3691467776" sldId="2134805452"/>
            <ac:spMk id="3" creationId="{967D6B5F-BC6D-2F8A-27C1-90476B31E016}"/>
          </ac:spMkLst>
        </pc:spChg>
        <pc:spChg chg="del">
          <ac:chgData name="Frank ten Wolde" userId="63b81c3e-ca69-428b-b98f-ba78a711ddd4" providerId="ADAL" clId="{E4F39C67-F7C7-45F8-AAA0-43A5BEC6081F}" dt="2024-04-17T11:10:13.576" v="48" actId="478"/>
          <ac:spMkLst>
            <pc:docMk/>
            <pc:sldMk cId="3691467776" sldId="2134805452"/>
            <ac:spMk id="4" creationId="{64BAD974-D68A-851E-3213-8B1FDB6C4001}"/>
          </ac:spMkLst>
        </pc:spChg>
        <pc:picChg chg="add mod ord">
          <ac:chgData name="Frank ten Wolde" userId="63b81c3e-ca69-428b-b98f-ba78a711ddd4" providerId="ADAL" clId="{E4F39C67-F7C7-45F8-AAA0-43A5BEC6081F}" dt="2024-04-17T11:10:19.325" v="50" actId="1076"/>
          <ac:picMkLst>
            <pc:docMk/>
            <pc:sldMk cId="3691467776" sldId="2134805452"/>
            <ac:picMk id="6" creationId="{25758FFF-5064-4602-8A20-3105155E26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C54C-B953-064A-A75C-BA0C85C4BD4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8927C-BCF4-754B-B45E-B60BC7F256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5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900" b="0" dirty="0"/>
          </a:p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900" b="0" dirty="0"/>
          </a:p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900" b="0" dirty="0"/>
          </a:p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8927C-BCF4-754B-B45E-B60BC7F2560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5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sz="1200" dirty="0"/>
              <a:t>Selecteren geschikte partij voor secretariaat/</a:t>
            </a:r>
            <a:r>
              <a:rPr lang="nl-NL" sz="1200" dirty="0" err="1"/>
              <a:t>programmaburo</a:t>
            </a:r>
            <a:endParaRPr lang="nl-NL" sz="1200" dirty="0"/>
          </a:p>
          <a:p>
            <a:pPr lvl="1"/>
            <a:r>
              <a:rPr lang="nl-NL" sz="1200" dirty="0"/>
              <a:t>Functiebepaling en omschrijving</a:t>
            </a:r>
          </a:p>
          <a:p>
            <a:pPr lvl="1"/>
            <a:r>
              <a:rPr lang="nl-NL" sz="1200" dirty="0" err="1"/>
              <a:t>Governance</a:t>
            </a:r>
            <a:r>
              <a:rPr lang="nl-NL" sz="1200" dirty="0"/>
              <a:t> afstemmen met opdrachtgevers, financiers, klankborden, betrokkenheid van sector/netbeheerders, etc.</a:t>
            </a:r>
          </a:p>
          <a:p>
            <a:pPr lvl="1"/>
            <a:r>
              <a:rPr lang="nl-NL" sz="1200" dirty="0"/>
              <a:t>Processen inrichten (</a:t>
            </a:r>
            <a:r>
              <a:rPr lang="nl-NL" sz="1200" dirty="0" err="1"/>
              <a:t>bijv</a:t>
            </a:r>
            <a:r>
              <a:rPr lang="nl-NL" sz="1200" dirty="0"/>
              <a:t> verdeling van inkomende verzoeken naar logistiek makelaars)</a:t>
            </a:r>
          </a:p>
          <a:p>
            <a:pPr lvl="1"/>
            <a:r>
              <a:rPr lang="nl-NL" sz="1200" dirty="0"/>
              <a:t>Verkenning integratie met beoogde Kennisloket RVO.</a:t>
            </a:r>
          </a:p>
          <a:p>
            <a:pPr lvl="1"/>
            <a:r>
              <a:rPr lang="nl-NL" sz="1200" dirty="0"/>
              <a:t>Opzetten van monitoring van de resultaten.</a:t>
            </a:r>
          </a:p>
          <a:p>
            <a:pPr lvl="1"/>
            <a:r>
              <a:rPr lang="nl-NL" sz="1200" dirty="0"/>
              <a:t>Opzetten van landelijk aanspreekpunt &amp; vraagbaak.</a:t>
            </a:r>
          </a:p>
          <a:p>
            <a:pPr lvl="1"/>
            <a:r>
              <a:rPr lang="nl-NL" sz="1200" dirty="0" err="1"/>
              <a:t>Initieren</a:t>
            </a:r>
            <a:r>
              <a:rPr lang="nl-NL" sz="1200" dirty="0"/>
              <a:t> van communicatie-initiatieven.</a:t>
            </a:r>
          </a:p>
          <a:p>
            <a:pPr lvl="1"/>
            <a:r>
              <a:rPr lang="nl-NL" sz="1200" dirty="0"/>
              <a:t>Opdrachtgever voor beheer &amp; doorontwikkeling van de </a:t>
            </a:r>
            <a:r>
              <a:rPr lang="nl-NL" sz="1200" dirty="0" err="1"/>
              <a:t>quickscantool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00C9A-5DA4-AA41-B488-6EECD720692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96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8927C-BCF4-754B-B45E-B60BC7F2560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3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DD8991B6-1845-0E45-8F17-FA1DD9CC6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75163"/>
            <a:ext cx="9144000" cy="324088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D144CCD-407F-0C45-8090-0C381B574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767" y="1845812"/>
            <a:ext cx="4725590" cy="725941"/>
          </a:xfrm>
          <a:solidFill>
            <a:srgbClr val="0070C0"/>
          </a:solidFill>
        </p:spPr>
        <p:txBody>
          <a:bodyPr wrap="square" lIns="144000" tIns="72000" rIns="72000" bIns="144000" anchor="b" anchorCtr="0">
            <a:spAutoFit/>
          </a:bodyPr>
          <a:lstStyle>
            <a:lvl1pPr marL="0" indent="0" algn="l">
              <a:lnSpc>
                <a:spcPct val="100000"/>
              </a:lnSpc>
              <a:tabLst/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   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BB6A66AC-E334-B24D-8575-051C07EA1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769" y="3219452"/>
            <a:ext cx="5670947" cy="64889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7000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F6993F-99D7-1446-A07D-3713D5A9B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187" y="302258"/>
            <a:ext cx="2423127" cy="7512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84CDFA-FA6B-FF43-8DB5-8E0EB6C29C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447" y="4583197"/>
            <a:ext cx="1747009" cy="510608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BE1683B-8DFD-A743-A0D2-CCFCEEC4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769" y="3868341"/>
            <a:ext cx="5670947" cy="647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0" i="0" baseline="0">
                <a:solidFill>
                  <a:srgbClr val="17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0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0292E-65D0-0644-9CF1-3D05EEDC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9" y="627461"/>
            <a:ext cx="6615112" cy="647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C13D3-6F7D-DE45-8F9C-F09DF7CA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9" y="1275163"/>
            <a:ext cx="6615112" cy="3240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A1BBF-E321-1C4A-A696-07964760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5E256D-6A95-E546-A90B-0378F65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74F7B-0A72-F24E-A783-9DA029DA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1BC882-034D-754E-ADE6-90AEDB04B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F1538C-1A66-3E40-B7A6-8168DE69B4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9" y="1275160"/>
            <a:ext cx="7560469" cy="3240882"/>
          </a:xfrm>
        </p:spPr>
        <p:txBody>
          <a:bodyPr wrap="square" numCol="2" spcCol="360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7A29CD-143B-1141-BCAF-5E567D1A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70" y="627461"/>
            <a:ext cx="6615113" cy="647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52F179-0D0D-0D43-ABA6-FDDB4155E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914FC3-C501-E840-AF19-5690FC45D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kleur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DE03ED25-2065-9943-AB4A-FA7571C12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27463"/>
            <a:ext cx="9144000" cy="4212431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34790-1942-3440-A977-B32ABDC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73" y="1275163"/>
            <a:ext cx="5670947" cy="2593181"/>
          </a:xfrm>
        </p:spPr>
        <p:txBody>
          <a:bodyPr anchor="t" anchorCtr="0"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3A8A84-BF9E-E947-B892-AA977CA0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0CC65-6D52-B846-B9CB-CE3CFD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CF44B-A634-3F4C-95CF-6BB7B5DB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D200A5-9EEC-CB43-9B0B-91AE6BD0F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2C1007-34DD-AE40-ABCD-A89CD8219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78E9A-64EC-4246-935A-872BB791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627461"/>
            <a:ext cx="3577500" cy="647700"/>
          </a:xfrm>
        </p:spPr>
        <p:txBody>
          <a:bodyPr tIns="54000"/>
          <a:lstStyle>
            <a:lvl1pPr>
              <a:lnSpc>
                <a:spcPts val="1800"/>
              </a:lnSpc>
              <a:defRPr sz="180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6D8E4-9960-724D-830C-3D9B8164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6" y="1275160"/>
            <a:ext cx="3577500" cy="324088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913A4BED-BD3E-E44D-8C51-C7B6AEADD3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627463"/>
            <a:ext cx="4572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AF061D-8E3E-1646-8849-389DC1243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A0A03C-51B4-2D4D-A2C1-A723A696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6C15FD-9CCB-984C-9858-5C99A29E8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346" y="1275163"/>
            <a:ext cx="3577500" cy="3240881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EB8A04-04AA-0344-89C0-2728D0E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2EC47-1C6D-6A42-9A8D-2D5A19B4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018D7-AC08-C54D-8A37-9AC99338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EC4FE26F-36D6-3645-BB9D-890D2452D3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27463"/>
            <a:ext cx="4572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6D2577-595F-AE48-BE20-99111B1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5" y="627461"/>
            <a:ext cx="3577500" cy="647700"/>
          </a:xfrm>
        </p:spPr>
        <p:txBody>
          <a:bodyPr tIns="54000"/>
          <a:lstStyle>
            <a:lvl1pPr>
              <a:lnSpc>
                <a:spcPts val="1800"/>
              </a:lnSpc>
              <a:defRPr sz="1800" baseline="0"/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18232E-D158-9B44-B01A-A2CFAD3CC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C49AC8-DEF5-864B-8296-C53391283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0DDFAF-9633-D347-B98F-0BBE9F5A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3187F1-EB3F-3340-993B-1C254AC3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AC61-16B3-6E4A-B5E9-84FA6309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D673B436-E1E6-9A4F-9770-556D9C186C90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AB0413BA-2F6E-D649-B110-6F83D9B6B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27463"/>
            <a:ext cx="9144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8887135-8206-9D44-AC69-FD00004F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73" y="1275163"/>
            <a:ext cx="5670947" cy="2593181"/>
          </a:xfrm>
        </p:spPr>
        <p:txBody>
          <a:bodyPr anchor="t" anchorCtr="0"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437FDB-7926-DC4D-BA8F-4F4236E0B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7264C7-59C4-2A4C-935C-F0C03029B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EC4DC5-37EF-994A-9DFD-3DF3D4CE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7BEC87-3B9E-AB41-A21F-BF21A488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BE223C-2B35-8748-AEF0-494C00C1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D673B436-E1E6-9A4F-9770-556D9C18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C954E2F-6A12-7F47-A642-CD24BC9BAB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27463"/>
            <a:ext cx="9144000" cy="4212431"/>
          </a:xfrm>
          <a:solidFill>
            <a:schemeClr val="bg2"/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pPr lvl="0"/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318285-1A75-E84B-A887-23CE001D2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450" y="59634"/>
            <a:ext cx="1746803" cy="5436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AC3453-2677-0946-9B43-767C383ED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998" y="4797887"/>
            <a:ext cx="1259009" cy="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57EB39E-ECCE-F241-A187-B4E5C00ABF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1767" y="1275160"/>
            <a:ext cx="6615112" cy="32408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89A478-A78F-E648-9B0C-1E1DE888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603282"/>
            <a:ext cx="6615112" cy="647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 b="1">
                <a:solidFill>
                  <a:srgbClr val="4599D3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1BFC3FBA-273D-3F4F-BE5A-747C489C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3600" y="4839891"/>
            <a:ext cx="1687500" cy="3036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402721-AAC0-1A46-9BEA-F14C386E6A58}" type="datetime4">
              <a:rPr lang="nl-NL"/>
              <a:pPr/>
              <a:t>17 april 2024</a:t>
            </a:fld>
            <a:endParaRPr lang="nl-NL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5A3CF31-66F8-B547-ADD2-DDF25982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123" y="4839891"/>
            <a:ext cx="2834878" cy="303609"/>
          </a:xfrm>
          <a:prstGeom prst="rect">
            <a:avLst/>
          </a:prstGeom>
        </p:spPr>
        <p:txBody>
          <a:bodyPr/>
          <a:lstStyle/>
          <a:p>
            <a:pPr algn="l"/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7315A896-9F93-EA41-BDAA-B2957D5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766" y="4839891"/>
            <a:ext cx="468019" cy="303609"/>
          </a:xfrm>
          <a:prstGeom prst="rect">
            <a:avLst/>
          </a:prstGeom>
        </p:spPr>
        <p:txBody>
          <a:bodyPr/>
          <a:lstStyle/>
          <a:p>
            <a:fld id="{D673B436-E1E6-9A4F-9770-556D9C186C90}" type="slidenum">
              <a:rPr lang="nl-NL" smtClean="0"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164646A-AEDD-804B-A738-ADA471B99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00" y="59400"/>
            <a:ext cx="1744200" cy="54283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D95882D-739A-6944-A906-846B5BE6E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700" y="4797900"/>
            <a:ext cx="1255500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46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D3AB70-FA92-4340-864F-4A92EB3D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70" y="627461"/>
            <a:ext cx="6615113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AAD1-72A4-3243-9466-6B69FDF83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770" y="1275162"/>
            <a:ext cx="6615113" cy="3564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15D1BA-3619-784F-B908-D17097617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3600" y="4839893"/>
            <a:ext cx="1687500" cy="303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23 november 2020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11314-B31A-E04C-8933-7D29E1BAE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7123" y="4839893"/>
            <a:ext cx="2834878" cy="303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0" b="1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2C19C1-7EB9-3642-A46A-4A55EF0C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769" y="4839893"/>
            <a:ext cx="468019" cy="303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 i="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73B436-E1E6-9A4F-9770-556D9C186C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3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1" r:id="rId4"/>
    <p:sldLayoutId id="2147483652" r:id="rId5"/>
    <p:sldLayoutId id="2147483660" r:id="rId6"/>
    <p:sldLayoutId id="2147483654" r:id="rId7"/>
    <p:sldLayoutId id="2147483655" r:id="rId8"/>
    <p:sldLayoutId id="2147483663" r:id="rId9"/>
  </p:sldLayoutIdLst>
  <p:hf sldNum="0" hdr="0" ftr="0"/>
  <p:txStyles>
    <p:titleStyle>
      <a:lvl1pPr algn="l" defTabSz="685749" rtl="0" eaLnBrk="1" latinLnBrk="0" hangingPunct="1">
        <a:lnSpc>
          <a:spcPts val="2250"/>
        </a:lnSpc>
        <a:spcBef>
          <a:spcPct val="0"/>
        </a:spcBef>
        <a:buNone/>
        <a:defRPr sz="225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02391" indent="-202391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37475" indent="-134991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5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72464" indent="-134991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35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07455" indent="-134532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42445" indent="-134532" algn="l" defTabSz="685749" rtl="0" eaLnBrk="1" latinLnBrk="0" hangingPunct="1">
        <a:lnSpc>
          <a:spcPct val="90000"/>
        </a:lnSpc>
        <a:spcBef>
          <a:spcPts val="675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05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3" pos="499" userDrawn="1">
          <p15:clr>
            <a:srgbClr val="F26B43"/>
          </p15:clr>
        </p15:guide>
        <p15:guide id="4" pos="5261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1195" userDrawn="1">
          <p15:clr>
            <a:srgbClr val="F26B43"/>
          </p15:clr>
        </p15:guide>
        <p15:guide id="7" pos="4071" userDrawn="1">
          <p15:clr>
            <a:srgbClr val="F26B43"/>
          </p15:clr>
        </p15:guide>
        <p15:guide id="8" pos="1689" userDrawn="1">
          <p15:clr>
            <a:srgbClr val="F26B43"/>
          </p15:clr>
        </p15:guide>
        <p15:guide id="9" pos="2285" userDrawn="1">
          <p15:clr>
            <a:srgbClr val="F26B43"/>
          </p15:clr>
        </p15:guide>
        <p15:guide id="10" pos="3476" userDrawn="1">
          <p15:clr>
            <a:srgbClr val="F26B43"/>
          </p15:clr>
        </p15:guide>
        <p15:guide id="11" pos="4666" userDrawn="1">
          <p15:clr>
            <a:srgbClr val="F26B43"/>
          </p15:clr>
        </p15:guide>
        <p15:guide id="12" pos="109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orient="horz" pos="803" userDrawn="1">
          <p15:clr>
            <a:srgbClr val="F26B43"/>
          </p15:clr>
        </p15:guide>
        <p15:guide id="17" orient="horz" pos="2437" userDrawn="1">
          <p15:clr>
            <a:srgbClr val="F26B43"/>
          </p15:clr>
        </p15:guide>
        <p15:guide id="18" orient="horz" pos="2845" userDrawn="1">
          <p15:clr>
            <a:srgbClr val="F26B43"/>
          </p15:clr>
        </p15:guide>
        <p15:guide id="19" orient="horz" pos="395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2028" userDrawn="1">
          <p15:clr>
            <a:srgbClr val="F26B43"/>
          </p15:clr>
        </p15:guide>
        <p15:guide id="22" userDrawn="1">
          <p15:clr>
            <a:srgbClr val="F26B43"/>
          </p15:clr>
        </p15:guide>
        <p15:guide id="23" pos="260" userDrawn="1">
          <p15:clr>
            <a:srgbClr val="F26B43"/>
          </p15:clr>
        </p15:guide>
        <p15:guide id="24" orient="horz" pos="3049" userDrawn="1">
          <p15:clr>
            <a:srgbClr val="F26B43"/>
          </p15:clr>
        </p15:guide>
        <p15:guide id="25" orient="horz" pos="5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laadinfrastructuur.nl/ondersteuning+gemeenten/documenten+en+links/bibliotheek+-+logistiek/default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93527A-E883-6F46-ADD3-EF880C0EA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173" y="4516043"/>
            <a:ext cx="5670947" cy="627459"/>
          </a:xfrm>
        </p:spPr>
        <p:txBody>
          <a:bodyPr/>
          <a:lstStyle/>
          <a:p>
            <a:r>
              <a:rPr lang="nl-NL" sz="1350" dirty="0"/>
              <a:t>17 april 2024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2FD2DBC-7EDF-0B11-900A-F96A77896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18">
            <a:extLst>
              <a:ext uri="{FF2B5EF4-FFF2-40B4-BE49-F238E27FC236}">
                <a16:creationId xmlns:a16="http://schemas.microsoft.com/office/drawing/2014/main" id="{A73245FD-3596-7759-F72A-9025837F2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5041"/>
            <a:ext cx="9143998" cy="324088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1D36C44-4932-CB47-8D4A-7E170DC7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770" y="1414923"/>
            <a:ext cx="6991430" cy="1156828"/>
          </a:xfrm>
          <a:solidFill>
            <a:schemeClr val="tx1"/>
          </a:solidFill>
        </p:spPr>
        <p:txBody>
          <a:bodyPr/>
          <a:lstStyle/>
          <a:p>
            <a:r>
              <a:rPr lang="nl-NL" sz="3400" dirty="0"/>
              <a:t>NAL Logistiek</a:t>
            </a:r>
            <a:br>
              <a:rPr lang="nl-NL" sz="2700" dirty="0"/>
            </a:br>
            <a:r>
              <a:rPr lang="nl-NL" sz="2700" b="0" i="1" dirty="0"/>
              <a:t>NAL Event 2024</a:t>
            </a:r>
          </a:p>
        </p:txBody>
      </p:sp>
      <p:sp>
        <p:nvSpPr>
          <p:cNvPr id="9" name="Ondertitel 3">
            <a:extLst>
              <a:ext uri="{FF2B5EF4-FFF2-40B4-BE49-F238E27FC236}">
                <a16:creationId xmlns:a16="http://schemas.microsoft.com/office/drawing/2014/main" id="{5D1DAB11-0040-7E31-8908-244CE2245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771" y="3014859"/>
            <a:ext cx="6331700" cy="532128"/>
          </a:xfrm>
          <a:solidFill>
            <a:srgbClr val="4599D3"/>
          </a:solidFill>
        </p:spPr>
        <p:txBody>
          <a:bodyPr lIns="144000" tIns="144000" rIns="144000" bIns="144000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nl-NL" sz="1800" b="1" noProof="0" dirty="0">
                <a:solidFill>
                  <a:schemeClr val="bg1"/>
                </a:solidFill>
              </a:rPr>
              <a:t>Frank ten Wolde, </a:t>
            </a:r>
            <a:r>
              <a:rPr lang="nl-NL" sz="1800" noProof="0" dirty="0" err="1">
                <a:solidFill>
                  <a:schemeClr val="bg1"/>
                </a:solidFill>
              </a:rPr>
              <a:t>onderzoeksmanager</a:t>
            </a:r>
            <a:r>
              <a:rPr lang="nl-NL" sz="1800" noProof="0" dirty="0">
                <a:solidFill>
                  <a:schemeClr val="bg1"/>
                </a:solidFill>
              </a:rPr>
              <a:t> NAL werkgroep Logistiek</a:t>
            </a:r>
            <a:endParaRPr lang="nl-NL" sz="1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35CC5-743F-E57D-C961-9C8DD52F1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13D6B-801A-D48D-A0B3-8003F2DE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328555"/>
            <a:ext cx="7886700" cy="422891"/>
          </a:xfrm>
        </p:spPr>
        <p:txBody>
          <a:bodyPr/>
          <a:lstStyle/>
          <a:p>
            <a:r>
              <a:rPr lang="nl-NL" dirty="0" err="1"/>
              <a:t>Quickscan</a:t>
            </a:r>
            <a:r>
              <a:rPr lang="nl-NL" dirty="0"/>
              <a:t>: </a:t>
            </a:r>
            <a:r>
              <a:rPr lang="nl-NL" noProof="0" dirty="0"/>
              <a:t>Uitvoeringsvorm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24915E-C4FF-458E-6384-0C700257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079394"/>
            <a:ext cx="5933607" cy="394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>
                <a:sym typeface="Wingdings" panose="05000000000000000000" pitchFamily="2" charset="2"/>
              </a:rPr>
              <a:t>Hoe ziet de </a:t>
            </a:r>
            <a:r>
              <a:rPr lang="nl-NL" sz="1600" b="1" dirty="0" err="1">
                <a:sym typeface="Wingdings" panose="05000000000000000000" pitchFamily="2" charset="2"/>
              </a:rPr>
              <a:t>Quickscan</a:t>
            </a:r>
            <a:r>
              <a:rPr lang="nl-NL" sz="1600" b="1" dirty="0">
                <a:sym typeface="Wingdings" panose="05000000000000000000" pitchFamily="2" charset="2"/>
              </a:rPr>
              <a:t> tool er concreet uit?</a:t>
            </a:r>
            <a:endParaRPr lang="nl-NL" sz="16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 err="1">
                <a:sym typeface="Wingdings" panose="05000000000000000000" pitchFamily="2" charset="2"/>
              </a:rPr>
              <a:t>Webbased</a:t>
            </a:r>
            <a:r>
              <a:rPr lang="nl-NL" sz="1400" dirty="0">
                <a:sym typeface="Wingdings" panose="05000000000000000000" pitchFamily="2" charset="2"/>
              </a:rPr>
              <a:t> omgeving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sym typeface="Wingdings" panose="05000000000000000000" pitchFamily="2" charset="2"/>
              </a:rPr>
              <a:t>Integratie van bestaande tools en rekenregels (NAL, </a:t>
            </a:r>
            <a:r>
              <a:rPr lang="nl-NL" sz="1400" dirty="0" err="1">
                <a:sym typeface="Wingdings" panose="05000000000000000000" pitchFamily="2" charset="2"/>
              </a:rPr>
              <a:t>Elaad</a:t>
            </a:r>
            <a:r>
              <a:rPr lang="nl-NL" sz="1400" dirty="0">
                <a:sym typeface="Wingdings" panose="05000000000000000000" pitchFamily="2" charset="2"/>
              </a:rPr>
              <a:t>, etc.)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sym typeface="Wingdings" panose="05000000000000000000" pitchFamily="2" charset="2"/>
              </a:rPr>
              <a:t>Expert begeleidt ondernemer (</a:t>
            </a:r>
            <a:r>
              <a:rPr lang="nl-NL" sz="1400" dirty="0" err="1">
                <a:sym typeface="Wingdings" panose="05000000000000000000" pitchFamily="2" charset="2"/>
              </a:rPr>
              <a:t>bijv</a:t>
            </a:r>
            <a:r>
              <a:rPr lang="nl-NL" sz="1400" dirty="0">
                <a:sym typeface="Wingdings" panose="05000000000000000000" pitchFamily="2" charset="2"/>
              </a:rPr>
              <a:t> logistiek makelaar) - Gesprek max. 1-1,5uur. Twee voorwaarden:</a:t>
            </a:r>
          </a:p>
          <a:p>
            <a:pPr lvl="1"/>
            <a:r>
              <a:rPr lang="nl-NL" sz="1200" dirty="0">
                <a:sym typeface="Wingdings" panose="05000000000000000000" pitchFamily="2" charset="2"/>
              </a:rPr>
              <a:t>Neem je energierekening mee</a:t>
            </a:r>
          </a:p>
          <a:p>
            <a:pPr lvl="1"/>
            <a:r>
              <a:rPr lang="nl-NL" sz="1200" dirty="0">
                <a:sym typeface="Wingdings" panose="05000000000000000000" pitchFamily="2" charset="2"/>
              </a:rPr>
              <a:t>Doelgroep: &gt;3 bestelauto’s en/of &gt;1 trekker/bakwagen</a:t>
            </a:r>
            <a:r>
              <a:rPr lang="nl-NL" sz="1100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sym typeface="Wingdings" panose="05000000000000000000" pitchFamily="2" charset="2"/>
              </a:rPr>
              <a:t>Training voor Logistiek makelaar/expert: Kwaliteitsborging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sym typeface="Wingdings" panose="05000000000000000000" pitchFamily="2" charset="2"/>
              </a:rPr>
              <a:t>Concreet en deelbaar eindresultaat (rapportage/“PDF”) (e.g. netbeheerders, NAL regio, installateur)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sym typeface="Wingdings" panose="05000000000000000000" pitchFamily="2" charset="2"/>
              </a:rPr>
              <a:t>Concrete kentallen voor </a:t>
            </a:r>
            <a:r>
              <a:rPr lang="nl-NL" sz="1400" u="sng" dirty="0">
                <a:sym typeface="Wingdings" panose="05000000000000000000" pitchFamily="2" charset="2"/>
              </a:rPr>
              <a:t>offerte-aanvraag /gesprek</a:t>
            </a:r>
            <a:r>
              <a:rPr lang="nl-NL" sz="1400" dirty="0">
                <a:sym typeface="Wingdings" panose="05000000000000000000" pitchFamily="2" charset="2"/>
              </a:rPr>
              <a:t> met netbeheerder + Waaier aan mogelijke oplossingen.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i="1" dirty="0">
                <a:sym typeface="Wingdings" panose="05000000000000000000" pitchFamily="2" charset="2"/>
              </a:rPr>
              <a:t>Optie: (centrale) monitoring van resultaten door ministerie</a:t>
            </a:r>
            <a:endParaRPr lang="nl-NL" sz="1100" dirty="0"/>
          </a:p>
          <a:p>
            <a:endParaRPr lang="nl-NL" noProof="0" dirty="0"/>
          </a:p>
        </p:txBody>
      </p:sp>
      <p:pic>
        <p:nvPicPr>
          <p:cNvPr id="11" name="Afbeelding 10" descr="Afbeelding met schermopname, sprong&#10;&#10;Automatisch gegenereerde beschrijving">
            <a:extLst>
              <a:ext uri="{FF2B5EF4-FFF2-40B4-BE49-F238E27FC236}">
                <a16:creationId xmlns:a16="http://schemas.microsoft.com/office/drawing/2014/main" id="{FA1314A4-5FCC-60B8-08BD-99800446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41" y="4070744"/>
            <a:ext cx="1141040" cy="69948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B53ACF9-6032-EDCD-C8E6-23244148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91" y="4131038"/>
            <a:ext cx="633826" cy="57889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939D2A7-01A7-C32B-4374-4C343F65B7E1}"/>
              </a:ext>
            </a:extLst>
          </p:cNvPr>
          <p:cNvSpPr txBox="1"/>
          <p:nvPr/>
        </p:nvSpPr>
        <p:spPr>
          <a:xfrm>
            <a:off x="7098750" y="3881284"/>
            <a:ext cx="180526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Ontwikkeling door:</a:t>
            </a:r>
            <a:endParaRPr lang="nl-NL" dirty="0"/>
          </a:p>
        </p:txBody>
      </p:sp>
      <p:sp>
        <p:nvSpPr>
          <p:cNvPr id="14" name="Traan 13">
            <a:extLst>
              <a:ext uri="{FF2B5EF4-FFF2-40B4-BE49-F238E27FC236}">
                <a16:creationId xmlns:a16="http://schemas.microsoft.com/office/drawing/2014/main" id="{F8BF9304-46C2-F67D-C969-30F1C5970B14}"/>
              </a:ext>
            </a:extLst>
          </p:cNvPr>
          <p:cNvSpPr/>
          <p:nvPr/>
        </p:nvSpPr>
        <p:spPr>
          <a:xfrm>
            <a:off x="6485282" y="830104"/>
            <a:ext cx="2658719" cy="2862470"/>
          </a:xfrm>
          <a:prstGeom prst="teardrop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59" r="-2485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</p:spTree>
    <p:extLst>
      <p:ext uri="{BB962C8B-B14F-4D97-AF65-F5344CB8AC3E}">
        <p14:creationId xmlns:p14="http://schemas.microsoft.com/office/powerpoint/2010/main" val="36288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92822C33-B50F-005A-D965-0F1D75850B73}"/>
              </a:ext>
            </a:extLst>
          </p:cNvPr>
          <p:cNvSpPr/>
          <p:nvPr/>
        </p:nvSpPr>
        <p:spPr>
          <a:xfrm>
            <a:off x="6277256" y="3727655"/>
            <a:ext cx="1911163" cy="1128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42D61C-728B-4A43-EF84-278C6D1A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93" y="945368"/>
            <a:ext cx="2763112" cy="1685255"/>
          </a:xfrm>
        </p:spPr>
        <p:txBody>
          <a:bodyPr>
            <a:normAutofit lnSpcReduction="10000"/>
          </a:bodyPr>
          <a:lstStyle/>
          <a:p>
            <a:pPr marL="0" indent="0" defTabSz="91440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1. Technische ontwikkeling:</a:t>
            </a:r>
          </a:p>
          <a:p>
            <a:pPr defTabSz="914400">
              <a:spcBef>
                <a:spcPts val="1000"/>
              </a:spcBef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Ontwikkeling van </a:t>
            </a:r>
            <a:r>
              <a:rPr lang="nl-NL" sz="1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mockup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1.0 (april 24)</a:t>
            </a:r>
          </a:p>
          <a:p>
            <a:pPr defTabSz="914400">
              <a:spcBef>
                <a:spcPts val="1000"/>
              </a:spcBef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Ontwikkeling van professionele tool 2.0 (juli 24)</a:t>
            </a:r>
          </a:p>
          <a:p>
            <a:pPr defTabSz="914400">
              <a:spcBef>
                <a:spcPts val="1000"/>
              </a:spcBef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Door-ontwikkeling (continu proces) 3.0 (continu)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BB75DDA-C39E-E847-E276-BEC9C921892C}"/>
              </a:ext>
            </a:extLst>
          </p:cNvPr>
          <p:cNvGrpSpPr/>
          <p:nvPr/>
        </p:nvGrpSpPr>
        <p:grpSpPr>
          <a:xfrm>
            <a:off x="3379612" y="945368"/>
            <a:ext cx="2324401" cy="3639918"/>
            <a:chOff x="7778750" y="190500"/>
            <a:chExt cx="4133850" cy="5924550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552A65C-2A6F-CD06-8DDB-DD7D41F93F82}"/>
                </a:ext>
              </a:extLst>
            </p:cNvPr>
            <p:cNvGrpSpPr/>
            <p:nvPr/>
          </p:nvGrpSpPr>
          <p:grpSpPr>
            <a:xfrm>
              <a:off x="7836422" y="277116"/>
              <a:ext cx="4020037" cy="5744271"/>
              <a:chOff x="8001000" y="209550"/>
              <a:chExt cx="4020037" cy="5744271"/>
            </a:xfrm>
          </p:grpSpPr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900D594B-4A3E-01D2-38E3-67A2F9A5E313}"/>
                  </a:ext>
                </a:extLst>
              </p:cNvPr>
              <p:cNvGrpSpPr/>
              <p:nvPr/>
            </p:nvGrpSpPr>
            <p:grpSpPr>
              <a:xfrm>
                <a:off x="8001000" y="209550"/>
                <a:ext cx="4020037" cy="4308108"/>
                <a:chOff x="5964112" y="1268411"/>
                <a:chExt cx="5365916" cy="5987340"/>
              </a:xfrm>
            </p:grpSpPr>
            <p:pic>
              <p:nvPicPr>
                <p:cNvPr id="9" name="Afbeelding 8">
                  <a:extLst>
                    <a:ext uri="{FF2B5EF4-FFF2-40B4-BE49-F238E27FC236}">
                      <a16:creationId xmlns:a16="http://schemas.microsoft.com/office/drawing/2014/main" id="{B83892E7-3ECD-84DB-6A0C-8D4C310F9A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1550" y="1268411"/>
                  <a:ext cx="5278478" cy="3213086"/>
                </a:xfrm>
                <a:prstGeom prst="rect">
                  <a:avLst/>
                </a:prstGeom>
              </p:spPr>
            </p:pic>
            <p:pic>
              <p:nvPicPr>
                <p:cNvPr id="10" name="Afbeelding 9">
                  <a:extLst>
                    <a:ext uri="{FF2B5EF4-FFF2-40B4-BE49-F238E27FC236}">
                      <a16:creationId xmlns:a16="http://schemas.microsoft.com/office/drawing/2014/main" id="{CC2EAB6D-1D8E-C8B6-5E1E-4FB44E59F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4112" y="3923426"/>
                  <a:ext cx="5146238" cy="3332325"/>
                </a:xfrm>
                <a:prstGeom prst="rect">
                  <a:avLst/>
                </a:prstGeom>
              </p:spPr>
            </p:pic>
          </p:grpSp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9334E7D5-B95C-0B36-069F-D558AA3BB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06617" y="4512544"/>
                <a:ext cx="3674309" cy="1441277"/>
              </a:xfrm>
              <a:prstGeom prst="rect">
                <a:avLst/>
              </a:prstGeom>
            </p:spPr>
          </p:pic>
        </p:grp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F89C89C-9267-EAE2-8011-9853419238E7}"/>
                </a:ext>
              </a:extLst>
            </p:cNvPr>
            <p:cNvSpPr/>
            <p:nvPr/>
          </p:nvSpPr>
          <p:spPr>
            <a:xfrm>
              <a:off x="7778750" y="190500"/>
              <a:ext cx="4133850" cy="5924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1D22E01C-4C5B-8631-E6F9-1E5CE0A75F3D}"/>
              </a:ext>
            </a:extLst>
          </p:cNvPr>
          <p:cNvSpPr txBox="1">
            <a:spLocks/>
          </p:cNvSpPr>
          <p:nvPr/>
        </p:nvSpPr>
        <p:spPr>
          <a:xfrm>
            <a:off x="5895093" y="3154321"/>
            <a:ext cx="2894945" cy="102782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b="1" dirty="0">
                <a:solidFill>
                  <a:schemeClr val="bg2">
                    <a:lumMod val="10000"/>
                  </a:schemeClr>
                </a:solidFill>
              </a:rPr>
              <a:t>4. Communicatie:</a:t>
            </a:r>
          </a:p>
          <a:p>
            <a:pPr>
              <a:buClr>
                <a:schemeClr val="tx1"/>
              </a:buClr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Communicatie campagne opzetten</a:t>
            </a:r>
          </a:p>
          <a:p>
            <a:pPr>
              <a:buClr>
                <a:schemeClr val="tx1"/>
              </a:buClr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Samenwerking met sector en netbeheerders</a:t>
            </a:r>
          </a:p>
          <a:p>
            <a:pPr lvl="1"/>
            <a:endParaRPr lang="nl-NL" sz="1200" dirty="0"/>
          </a:p>
          <a:p>
            <a:endParaRPr lang="nl-NL" sz="12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20DF9B5-145F-0EF1-C812-B269B62A3CED}"/>
              </a:ext>
            </a:extLst>
          </p:cNvPr>
          <p:cNvSpPr txBox="1">
            <a:spLocks/>
          </p:cNvSpPr>
          <p:nvPr/>
        </p:nvSpPr>
        <p:spPr>
          <a:xfrm>
            <a:off x="485793" y="3154321"/>
            <a:ext cx="2717487" cy="1447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2391" indent="-202391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37475" indent="-134991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5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72464" indent="-134991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35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7455" indent="-134532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42445" indent="-134532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05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b="1" dirty="0">
                <a:solidFill>
                  <a:schemeClr val="bg2">
                    <a:lumMod val="10000"/>
                  </a:schemeClr>
                </a:solidFill>
              </a:rPr>
              <a:t>2. Uitvoeringsorganisatie opzetten:</a:t>
            </a:r>
          </a:p>
          <a:p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Gesprekken Logistiek makelaars / expert </a:t>
            </a:r>
            <a:r>
              <a:rPr lang="nl-NL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nl-NL" sz="1400" dirty="0" err="1">
                <a:solidFill>
                  <a:schemeClr val="bg2">
                    <a:lumMod val="10000"/>
                  </a:schemeClr>
                </a:solidFill>
              </a:rPr>
              <a:t>opdr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. gevers</a:t>
            </a:r>
          </a:p>
          <a:p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Training voor uitvoerders</a:t>
            </a:r>
          </a:p>
          <a:p>
            <a:r>
              <a:rPr lang="nl-NL" sz="1400" dirty="0">
                <a:solidFill>
                  <a:schemeClr val="bg2">
                    <a:lumMod val="10000"/>
                  </a:schemeClr>
                </a:solidFill>
              </a:rPr>
              <a:t>Proces inrichten voor allocatie inkomende verzoeken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5863CCC-6D19-ACD6-A8FF-B5700BBC5E5A}"/>
              </a:ext>
            </a:extLst>
          </p:cNvPr>
          <p:cNvSpPr txBox="1">
            <a:spLocks/>
          </p:cNvSpPr>
          <p:nvPr/>
        </p:nvSpPr>
        <p:spPr>
          <a:xfrm>
            <a:off x="5880345" y="945367"/>
            <a:ext cx="3023573" cy="168525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02391" indent="-202391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37475" indent="-134991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5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72464" indent="-134991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35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7455" indent="-134532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42445" indent="-134532" algn="l" defTabSz="685749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05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 dirty="0">
                <a:solidFill>
                  <a:schemeClr val="bg2">
                    <a:lumMod val="10000"/>
                  </a:schemeClr>
                </a:solidFill>
              </a:rPr>
              <a:t>3. Secretariaat/ programmabureau:</a:t>
            </a:r>
          </a:p>
          <a:p>
            <a:r>
              <a:rPr lang="nl-NL" sz="1500" dirty="0" err="1">
                <a:solidFill>
                  <a:schemeClr val="bg2">
                    <a:lumMod val="10000"/>
                  </a:schemeClr>
                </a:solidFill>
              </a:rPr>
              <a:t>Opdr</a:t>
            </a:r>
            <a:r>
              <a:rPr lang="nl-NL" sz="1500" dirty="0">
                <a:solidFill>
                  <a:schemeClr val="bg2">
                    <a:lumMod val="10000"/>
                  </a:schemeClr>
                </a:solidFill>
              </a:rPr>
              <a:t>. gever voor doorontwikkeling tool</a:t>
            </a:r>
          </a:p>
          <a:p>
            <a:r>
              <a:rPr lang="nl-NL" sz="1500" dirty="0">
                <a:solidFill>
                  <a:schemeClr val="bg2">
                    <a:lumMod val="10000"/>
                  </a:schemeClr>
                </a:solidFill>
              </a:rPr>
              <a:t>Geschikte partij vinden</a:t>
            </a:r>
          </a:p>
          <a:p>
            <a:r>
              <a:rPr lang="nl-NL" sz="1500" dirty="0" err="1">
                <a:solidFill>
                  <a:schemeClr val="bg2">
                    <a:lumMod val="10000"/>
                  </a:schemeClr>
                </a:solidFill>
              </a:rPr>
              <a:t>Governance</a:t>
            </a:r>
            <a:r>
              <a:rPr lang="nl-NL" sz="1500" dirty="0">
                <a:solidFill>
                  <a:schemeClr val="bg2">
                    <a:lumMod val="10000"/>
                  </a:schemeClr>
                </a:solidFill>
              </a:rPr>
              <a:t> opzetten </a:t>
            </a:r>
          </a:p>
          <a:p>
            <a:r>
              <a:rPr lang="nl-NL" sz="1500" dirty="0">
                <a:solidFill>
                  <a:schemeClr val="bg2">
                    <a:lumMod val="10000"/>
                  </a:schemeClr>
                </a:solidFill>
              </a:rPr>
              <a:t>Monitoring opzetten</a:t>
            </a:r>
          </a:p>
          <a:p>
            <a:r>
              <a:rPr lang="nl-NL" sz="1500" dirty="0">
                <a:solidFill>
                  <a:schemeClr val="bg2">
                    <a:lumMod val="10000"/>
                  </a:schemeClr>
                </a:solidFill>
              </a:rPr>
              <a:t>Data delen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5CF58799-B689-2476-A6C3-5A2912492DD1}"/>
              </a:ext>
            </a:extLst>
          </p:cNvPr>
          <p:cNvSpPr txBox="1">
            <a:spLocks/>
          </p:cNvSpPr>
          <p:nvPr/>
        </p:nvSpPr>
        <p:spPr>
          <a:xfrm>
            <a:off x="405000" y="328555"/>
            <a:ext cx="7886700" cy="422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49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225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Programma rond </a:t>
            </a:r>
            <a:r>
              <a:rPr lang="nl-NL" dirty="0" err="1"/>
              <a:t>Quickscan</a:t>
            </a:r>
            <a:r>
              <a:rPr lang="nl-NL" dirty="0"/>
              <a:t>-tool langs 4 lijnen:</a:t>
            </a:r>
          </a:p>
        </p:txBody>
      </p:sp>
    </p:spTree>
    <p:extLst>
      <p:ext uri="{BB962C8B-B14F-4D97-AF65-F5344CB8AC3E}">
        <p14:creationId xmlns:p14="http://schemas.microsoft.com/office/powerpoint/2010/main" val="331450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434ED-1A3B-7824-1E5D-C1CC21D1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Mock-up naar </a:t>
            </a:r>
            <a:r>
              <a:rPr lang="nl-NL" dirty="0" err="1"/>
              <a:t>Quickscan</a:t>
            </a:r>
            <a:r>
              <a:rPr lang="nl-NL" dirty="0"/>
              <a:t> tool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03E60-54F3-53CA-ED96-F8F547C16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sprint naar volwaardige en bruikbare Mock-up</a:t>
            </a:r>
          </a:p>
          <a:p>
            <a:r>
              <a:rPr lang="nl-NL" dirty="0"/>
              <a:t>Testen met logistiek makelaars</a:t>
            </a:r>
          </a:p>
          <a:p>
            <a:endParaRPr lang="nl-NL" dirty="0"/>
          </a:p>
          <a:p>
            <a:r>
              <a:rPr lang="nl-NL" dirty="0"/>
              <a:t>Ontwikkel </a:t>
            </a:r>
            <a:r>
              <a:rPr lang="nl-NL" dirty="0" err="1"/>
              <a:t>Roadmap</a:t>
            </a:r>
            <a:r>
              <a:rPr lang="nl-NL" dirty="0"/>
              <a:t>, o.a.:</a:t>
            </a:r>
          </a:p>
          <a:p>
            <a:pPr lvl="1"/>
            <a:r>
              <a:rPr lang="nl-NL" dirty="0"/>
              <a:t>Wagenpark verduurzaming o.b.v. prognoses</a:t>
            </a:r>
          </a:p>
          <a:p>
            <a:pPr lvl="1"/>
            <a:r>
              <a:rPr lang="nl-NL" dirty="0"/>
              <a:t>Gedetailleerde invoermogelijkheden</a:t>
            </a:r>
          </a:p>
          <a:p>
            <a:pPr lvl="1"/>
            <a:r>
              <a:rPr lang="nl-NL" dirty="0"/>
              <a:t>Pandverbruik en profiel en invloed laadprofiel hierop. </a:t>
            </a:r>
          </a:p>
          <a:p>
            <a:pPr lvl="1"/>
            <a:r>
              <a:rPr lang="nl-NL" dirty="0"/>
              <a:t>Uitwerking </a:t>
            </a:r>
            <a:r>
              <a:rPr lang="nl-NL" dirty="0" err="1"/>
              <a:t>mit</a:t>
            </a:r>
            <a:r>
              <a:rPr lang="nl-NL" dirty="0"/>
              <a:t>. Maatregelen</a:t>
            </a:r>
          </a:p>
          <a:p>
            <a:pPr lvl="2"/>
            <a:r>
              <a:rPr lang="nl-NL" dirty="0"/>
              <a:t>O.a. financiële effecten</a:t>
            </a:r>
          </a:p>
          <a:p>
            <a:pPr lvl="1"/>
            <a:r>
              <a:rPr lang="nl-NL" dirty="0"/>
              <a:t>Geautomatiseerd PDF-rapport met resultaten</a:t>
            </a:r>
          </a:p>
          <a:p>
            <a:pPr lvl="1"/>
            <a:endParaRPr lang="nl-NL" dirty="0"/>
          </a:p>
          <a:p>
            <a:pPr marL="3429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9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011F-A298-E65F-CD76-2101AB26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&amp; 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F82DF-F5E4-C7A5-9BBE-90270C40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interessante doelgroepen om aan te haken?</a:t>
            </a:r>
          </a:p>
        </p:txBody>
      </p:sp>
    </p:spTree>
    <p:extLst>
      <p:ext uri="{BB962C8B-B14F-4D97-AF65-F5344CB8AC3E}">
        <p14:creationId xmlns:p14="http://schemas.microsoft.com/office/powerpoint/2010/main" val="406855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32FC984-3926-0F9A-6FF8-5BFB436647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0FCC96-1799-E1F4-A474-A9BFB227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mitigerende maatregelen</a:t>
            </a:r>
          </a:p>
        </p:txBody>
      </p:sp>
    </p:spTree>
    <p:extLst>
      <p:ext uri="{BB962C8B-B14F-4D97-AF65-F5344CB8AC3E}">
        <p14:creationId xmlns:p14="http://schemas.microsoft.com/office/powerpoint/2010/main" val="378120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565CB-A497-2C66-BF62-335F7A8E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mitigerende maatregelen</a:t>
            </a:r>
          </a:p>
        </p:txBody>
      </p:sp>
      <p:pic>
        <p:nvPicPr>
          <p:cNvPr id="5" name="Picture 467061742">
            <a:extLst>
              <a:ext uri="{FF2B5EF4-FFF2-40B4-BE49-F238E27FC236}">
                <a16:creationId xmlns:a16="http://schemas.microsoft.com/office/drawing/2014/main" id="{BD91AD0A-AFA2-8827-33EB-7DD6494BD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1" y="1533600"/>
            <a:ext cx="8507238" cy="25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72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C4FED-29F6-63AB-95B0-02E310EB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mitigerende maatregelen</a:t>
            </a:r>
          </a:p>
        </p:txBody>
      </p:sp>
      <p:pic>
        <p:nvPicPr>
          <p:cNvPr id="5" name="Afbeelding 4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2824FA9E-A424-FEC8-2E57-99E0367A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96" y="1292942"/>
            <a:ext cx="5176180" cy="3328794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3719C63-4417-2FE9-36E7-25271BA52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08539"/>
              </p:ext>
            </p:extLst>
          </p:nvPr>
        </p:nvGraphicFramePr>
        <p:xfrm>
          <a:off x="405209" y="999416"/>
          <a:ext cx="3472577" cy="4063762"/>
        </p:xfrm>
        <a:graphic>
          <a:graphicData uri="http://schemas.openxmlformats.org/drawingml/2006/table">
            <a:tbl>
              <a:tblPr firstRow="1" firstCol="1"/>
              <a:tblGrid>
                <a:gridCol w="1261705">
                  <a:extLst>
                    <a:ext uri="{9D8B030D-6E8A-4147-A177-3AD203B41FA5}">
                      <a16:colId xmlns:a16="http://schemas.microsoft.com/office/drawing/2014/main" val="597280886"/>
                    </a:ext>
                  </a:extLst>
                </a:gridCol>
                <a:gridCol w="2210872">
                  <a:extLst>
                    <a:ext uri="{9D8B030D-6E8A-4147-A177-3AD203B41FA5}">
                      <a16:colId xmlns:a16="http://schemas.microsoft.com/office/drawing/2014/main" val="240961928"/>
                    </a:ext>
                  </a:extLst>
                </a:gridCol>
              </a:tblGrid>
              <a:tr h="170887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Vloot </a:t>
                      </a:r>
                      <a:endParaRPr lang="nl-NL" sz="7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D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25534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nl-NL" sz="90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van de 180 in 2030. Buitenlands vervoer wordt pas geëlektrificeerd na 2030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197077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nl-NL" sz="90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van de 4 in 2030</a:t>
                      </a: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902373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nl-NL" sz="90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Circa 155 (deze zijn al elektrisch)</a:t>
                      </a: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2768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Actieradius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 400 km per dag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651601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Kilometrage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Circa 115.000 km per jaar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34308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Inzet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binnenlands vervoer en 80 buitenlands vervoer</a:t>
                      </a: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903279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Laadtijd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Avond en nacht: 17.00 en 05.00 uur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03769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Laadlocatie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 eigen terrein (alleen binnenlands vervoer)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124071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Ritprofielen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Maandag – vrijdag, netwerk in binnenland. Incidenteel in het weekend.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127048"/>
                  </a:ext>
                </a:extLst>
              </a:tr>
              <a:tr h="170887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000" b="1" spc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Energie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D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53002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Fysieke aansluiting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 MVA (~ 1MW)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421162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Gecontracteerd transportvermogen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535 kW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031532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Zonnepanelen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Geen, wel voor 900 kWp aan uitbreiding mogelijk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052874"/>
                  </a:ext>
                </a:extLst>
              </a:tr>
              <a:tr h="1708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Eigen verbruik (huidig)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2.343 MWh per jaar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58609"/>
                  </a:ext>
                </a:extLst>
              </a:tr>
              <a:tr h="309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spc="1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90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spc="1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7" marR="32907" marT="16165" marB="161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69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533812"/>
                  </a:ext>
                </a:extLst>
              </a:tr>
            </a:tbl>
          </a:graphicData>
        </a:graphic>
      </p:graphicFrame>
      <p:pic>
        <p:nvPicPr>
          <p:cNvPr id="6150" name="Picture 625397282" descr="Afbeelding met clipart, Elektrisch blauw, ontwerp&#10;&#10;Automatisch gegenereerde beschrijving">
            <a:extLst>
              <a:ext uri="{FF2B5EF4-FFF2-40B4-BE49-F238E27FC236}">
                <a16:creationId xmlns:a16="http://schemas.microsoft.com/office/drawing/2014/main" id="{7B153B34-4EA3-6AC4-49D3-5EA9786E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36734" r="3487" b="35197"/>
          <a:stretch>
            <a:fillRect/>
          </a:stretch>
        </p:blipFill>
        <p:spPr bwMode="auto">
          <a:xfrm>
            <a:off x="405209" y="1229293"/>
            <a:ext cx="7810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011709192" descr="Afbeelding met schermopname, Graphics, ontwerp&#10;&#10;Automatisch gegenereerde beschrijving">
            <a:extLst>
              <a:ext uri="{FF2B5EF4-FFF2-40B4-BE49-F238E27FC236}">
                <a16:creationId xmlns:a16="http://schemas.microsoft.com/office/drawing/2014/main" id="{D43C003F-25E8-B81D-F4FC-11A88841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8551" r="11972" b="30974"/>
          <a:stretch>
            <a:fillRect/>
          </a:stretch>
        </p:blipFill>
        <p:spPr bwMode="auto">
          <a:xfrm>
            <a:off x="490049" y="1531941"/>
            <a:ext cx="518025" cy="2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823155831" descr="Afbeelding met wiel, voertuig, transport, Landvoertuig&#10;&#10;Automatisch gegenereerde beschrijving">
            <a:extLst>
              <a:ext uri="{FF2B5EF4-FFF2-40B4-BE49-F238E27FC236}">
                <a16:creationId xmlns:a16="http://schemas.microsoft.com/office/drawing/2014/main" id="{C1354ED4-A445-8B0E-977A-1A0D7F59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4023" r="18317" b="23608"/>
          <a:stretch>
            <a:fillRect/>
          </a:stretch>
        </p:blipFill>
        <p:spPr bwMode="auto">
          <a:xfrm>
            <a:off x="558675" y="1855477"/>
            <a:ext cx="380775" cy="3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625397282" descr="Afbeelding met clipart, Elektrisch blauw, ontwerp&#10;&#10;Automatisch gegenereerde beschrijving">
            <a:extLst>
              <a:ext uri="{FF2B5EF4-FFF2-40B4-BE49-F238E27FC236}">
                <a16:creationId xmlns:a16="http://schemas.microsoft.com/office/drawing/2014/main" id="{27518810-2CCE-338C-4594-211EBC1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36734" r="3487" b="35197"/>
          <a:stretch>
            <a:fillRect/>
          </a:stretch>
        </p:blipFill>
        <p:spPr bwMode="auto">
          <a:xfrm>
            <a:off x="0" y="0"/>
            <a:ext cx="7810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011709192" descr="Afbeelding met schermopname, Graphics, ontwerp&#10;&#10;Automatisch gegenereerde beschrijving">
            <a:extLst>
              <a:ext uri="{FF2B5EF4-FFF2-40B4-BE49-F238E27FC236}">
                <a16:creationId xmlns:a16="http://schemas.microsoft.com/office/drawing/2014/main" id="{5C899A1F-AF3D-0752-A123-CDF40F63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8551" r="11972" b="30974"/>
          <a:stretch>
            <a:fillRect/>
          </a:stretch>
        </p:blipFill>
        <p:spPr bwMode="auto">
          <a:xfrm>
            <a:off x="0" y="0"/>
            <a:ext cx="5905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823155831" descr="Afbeelding met wiel, voertuig, transport, Landvoertuig&#10;&#10;Automatisch gegenereerde beschrijving">
            <a:extLst>
              <a:ext uri="{FF2B5EF4-FFF2-40B4-BE49-F238E27FC236}">
                <a16:creationId xmlns:a16="http://schemas.microsoft.com/office/drawing/2014/main" id="{B2A6E57B-E3E7-3BC2-18CF-C11C53E3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4023" r="18317" b="23608"/>
          <a:stretch>
            <a:fillRect/>
          </a:stretch>
        </p:blipFill>
        <p:spPr bwMode="auto">
          <a:xfrm>
            <a:off x="0" y="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6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8396499C-0CFA-1412-48F6-285DEA82B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257CC4-BC46-A213-B2B8-7553B281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Samenwerkingsovereenkomst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‘laden bij elkaar’</a:t>
            </a:r>
          </a:p>
        </p:txBody>
      </p:sp>
    </p:spTree>
    <p:extLst>
      <p:ext uri="{BB962C8B-B14F-4D97-AF65-F5344CB8AC3E}">
        <p14:creationId xmlns:p14="http://schemas.microsoft.com/office/powerpoint/2010/main" val="69259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94DE387-276E-7E09-3DAB-59EF5F07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Samenwerkingsovereenkomst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16B09-905B-C43C-874E-AE58549B6B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Voor iedereen te gebruiken (gratis)</a:t>
            </a:r>
          </a:p>
          <a:p>
            <a:r>
              <a:rPr lang="nl-NL" dirty="0"/>
              <a:t>Zelfstandig in te vullen</a:t>
            </a:r>
          </a:p>
          <a:p>
            <a:r>
              <a:rPr lang="nl-NL" dirty="0"/>
              <a:t>Opgesteld voor en met de sector</a:t>
            </a:r>
          </a:p>
          <a:p>
            <a:r>
              <a:rPr lang="nl-NL" dirty="0"/>
              <a:t>11 artikelen</a:t>
            </a:r>
          </a:p>
          <a:p>
            <a:pPr lvl="1"/>
            <a:r>
              <a:rPr lang="nl-NL" dirty="0"/>
              <a:t>Van tarieven tot looptijd</a:t>
            </a:r>
          </a:p>
          <a:p>
            <a:pPr marL="202484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1CDDDDE-F066-E90B-E295-56929FC8F8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861" b="12861"/>
          <a:stretch>
            <a:fillRect/>
          </a:stretch>
        </p:blipFill>
        <p:spPr>
          <a:xfrm>
            <a:off x="4572000" y="627063"/>
            <a:ext cx="4572000" cy="4213225"/>
          </a:xfrm>
          <a:prstGeom prst="rect">
            <a:avLst/>
          </a:prstGeom>
          <a:ln w="12700">
            <a:solidFill>
              <a:srgbClr val="ED6B07"/>
            </a:solidFill>
          </a:ln>
        </p:spPr>
      </p:pic>
    </p:spTree>
    <p:extLst>
      <p:ext uri="{BB962C8B-B14F-4D97-AF65-F5344CB8AC3E}">
        <p14:creationId xmlns:p14="http://schemas.microsoft.com/office/powerpoint/2010/main" val="255499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C881301-93F0-EC3B-5CB8-5CC263AE0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63CAEA-1F22-6538-626D-5E3D76DE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Laadlocatiekaart zwaar vervoer</a:t>
            </a:r>
          </a:p>
        </p:txBody>
      </p:sp>
    </p:spTree>
    <p:extLst>
      <p:ext uri="{BB962C8B-B14F-4D97-AF65-F5344CB8AC3E}">
        <p14:creationId xmlns:p14="http://schemas.microsoft.com/office/powerpoint/2010/main" val="134988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18AF-BB15-DAE3-8EDD-4B9E6F1E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599D3"/>
                </a:solidFill>
                <a:latin typeface="+mn-lt"/>
              </a:rPr>
              <a:t>Nationale Agenda </a:t>
            </a:r>
            <a:r>
              <a:rPr lang="en-US" dirty="0" err="1">
                <a:solidFill>
                  <a:srgbClr val="4599D3"/>
                </a:solidFill>
                <a:latin typeface="+mn-lt"/>
              </a:rPr>
              <a:t>Laadinfrastructuur</a:t>
            </a:r>
            <a:r>
              <a:rPr lang="en-US" dirty="0">
                <a:solidFill>
                  <a:srgbClr val="4599D3"/>
                </a:solidFill>
                <a:latin typeface="+mn-lt"/>
              </a:rPr>
              <a:t> (NAL)</a:t>
            </a:r>
            <a:endParaRPr lang="en-NL" dirty="0">
              <a:solidFill>
                <a:srgbClr val="4599D3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00DF0-EF0D-C496-36FF-783255EDA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/>
              <a:t>Laadinfra</a:t>
            </a:r>
            <a:r>
              <a:rPr lang="en-US" b="1" i="1" dirty="0"/>
              <a:t> </a:t>
            </a:r>
            <a:r>
              <a:rPr lang="en-US" b="1" i="1" dirty="0" err="1"/>
              <a:t>geen</a:t>
            </a:r>
            <a:r>
              <a:rPr lang="en-US" b="1" i="1" dirty="0"/>
              <a:t> </a:t>
            </a:r>
            <a:r>
              <a:rPr lang="en-US" b="1" i="1" dirty="0" err="1"/>
              <a:t>beperking</a:t>
            </a:r>
            <a:r>
              <a:rPr lang="en-US" b="1" i="1" dirty="0"/>
              <a:t> </a:t>
            </a:r>
            <a:r>
              <a:rPr lang="en-US" b="1" i="1" dirty="0" err="1"/>
              <a:t>voor</a:t>
            </a:r>
            <a:r>
              <a:rPr lang="en-US" b="1" i="1" dirty="0"/>
              <a:t> </a:t>
            </a:r>
            <a:r>
              <a:rPr lang="en-US" b="1" i="1" dirty="0" err="1"/>
              <a:t>elektrisch</a:t>
            </a:r>
            <a:r>
              <a:rPr lang="en-US" b="1" i="1" dirty="0"/>
              <a:t> </a:t>
            </a:r>
            <a:r>
              <a:rPr lang="en-US" b="1" i="1" dirty="0" err="1"/>
              <a:t>rijden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 err="1"/>
              <a:t>Realisatie</a:t>
            </a:r>
            <a:r>
              <a:rPr lang="en-US" b="1" i="1" dirty="0"/>
              <a:t> vs </a:t>
            </a:r>
            <a:r>
              <a:rPr lang="en-US" b="1" i="1" dirty="0" err="1"/>
              <a:t>randvoorwaarden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 err="1"/>
              <a:t>Kennis</a:t>
            </a:r>
            <a:r>
              <a:rPr lang="en-US" b="1" i="1" dirty="0"/>
              <a:t>- </a:t>
            </a:r>
            <a:r>
              <a:rPr lang="en-US" b="1" i="1" dirty="0" err="1"/>
              <a:t>en</a:t>
            </a:r>
            <a:r>
              <a:rPr lang="en-US" b="1" i="1" dirty="0"/>
              <a:t> </a:t>
            </a:r>
            <a:r>
              <a:rPr lang="en-US" b="1" i="1" dirty="0" err="1"/>
              <a:t>actieagenda</a:t>
            </a:r>
            <a:endParaRPr lang="en-US" b="1" i="1" dirty="0"/>
          </a:p>
          <a:p>
            <a:pPr lvl="1"/>
            <a:endParaRPr lang="en-NL" b="1" i="1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3BCD5872-21A9-87D4-DB7B-1239828810F4}"/>
              </a:ext>
            </a:extLst>
          </p:cNvPr>
          <p:cNvGrpSpPr/>
          <p:nvPr/>
        </p:nvGrpSpPr>
        <p:grpSpPr>
          <a:xfrm>
            <a:off x="718867" y="2815604"/>
            <a:ext cx="3590189" cy="1795095"/>
            <a:chOff x="522913" y="3763565"/>
            <a:chExt cx="4786919" cy="239346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13DABDFF-D963-B4C5-5062-18B4E6724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22913" y="3763565"/>
              <a:ext cx="4786919" cy="23934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2EDDD2F8-2545-2EE6-B614-82BFA9122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396" y="5214237"/>
              <a:ext cx="677337" cy="284271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BDD3DA-2018-BC22-792C-B633AA219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259" y="1591199"/>
            <a:ext cx="3668182" cy="30195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7584A00A-8556-8FD1-FFD4-0F1D69BCBAEE}"/>
              </a:ext>
            </a:extLst>
          </p:cNvPr>
          <p:cNvSpPr/>
          <p:nvPr/>
        </p:nvSpPr>
        <p:spPr>
          <a:xfrm>
            <a:off x="6841350" y="1836000"/>
            <a:ext cx="459450" cy="19440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49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ADCB0-00C3-1F4E-8112-7F1D39AE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Laadkaart zwaar vervoer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DFE24B-6B4E-164E-A14F-91E7595E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Inzicht in publieke laadlocaties voor zwaar vervoer (N2, N3, N3+O4)</a:t>
            </a:r>
          </a:p>
          <a:p>
            <a:r>
              <a:rPr lang="nl-NL" dirty="0"/>
              <a:t>Verspreiding door Nederland</a:t>
            </a:r>
          </a:p>
          <a:p>
            <a:r>
              <a:rPr lang="nl-NL" dirty="0"/>
              <a:t>Informatie over laadvermogen en AFIR-eisen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Noodzakelijk omdat:</a:t>
            </a:r>
          </a:p>
          <a:p>
            <a:r>
              <a:rPr lang="nl-NL" dirty="0"/>
              <a:t>Logistiek stelt eisen laadpunten</a:t>
            </a:r>
          </a:p>
          <a:p>
            <a:pPr lvl="1"/>
            <a:r>
              <a:rPr lang="nl-NL" dirty="0"/>
              <a:t>Vermogen, ondergrond, draaicirkels</a:t>
            </a:r>
          </a:p>
        </p:txBody>
      </p:sp>
    </p:spTree>
    <p:extLst>
      <p:ext uri="{BB962C8B-B14F-4D97-AF65-F5344CB8AC3E}">
        <p14:creationId xmlns:p14="http://schemas.microsoft.com/office/powerpoint/2010/main" val="207129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A65B7-5DA8-F742-4425-5CD79CC9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Interactieve laadkaart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5758FFF-5064-4602-8A20-3105155E2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569" y="1044363"/>
            <a:ext cx="4802631" cy="3904019"/>
          </a:xfrm>
        </p:spPr>
      </p:pic>
    </p:spTree>
    <p:extLst>
      <p:ext uri="{BB962C8B-B14F-4D97-AF65-F5344CB8AC3E}">
        <p14:creationId xmlns:p14="http://schemas.microsoft.com/office/powerpoint/2010/main" val="369146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7C295C2-EED8-FFC6-6B86-A68A3DC0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91350"/>
            <a:ext cx="5987717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66CA251-5834-2061-F751-A16FCB03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" y="73109"/>
            <a:ext cx="6020832" cy="49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03B38AF4-7B31-5660-B8EE-8868F7608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A48126-4CEF-0B3D-46B1-BB1A0E78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74" y="1275164"/>
            <a:ext cx="8187857" cy="2593181"/>
          </a:xfrm>
        </p:spPr>
        <p:txBody>
          <a:bodyPr/>
          <a:lstStyle/>
          <a:p>
            <a:r>
              <a:rPr lang="nl-NL" dirty="0"/>
              <a:t>NAL Logistiek</a:t>
            </a:r>
            <a:br>
              <a:rPr lang="nl-NL" dirty="0"/>
            </a:br>
            <a:br>
              <a:rPr lang="nl-NL" dirty="0"/>
            </a:br>
            <a:r>
              <a:rPr lang="nl-NL" sz="1800" dirty="0">
                <a:hlinkClick r:id="rId2"/>
              </a:rPr>
              <a:t>De werkgroep Logistiek van de NAL | Nationale Agenda Laadinfrastructuur</a:t>
            </a:r>
            <a:br>
              <a:rPr lang="nl-NL" sz="1800" dirty="0"/>
            </a:b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Frank ten Wolde</a:t>
            </a:r>
            <a:br>
              <a:rPr lang="nl-NL" sz="1800" dirty="0"/>
            </a:br>
            <a:r>
              <a:rPr lang="nl-NL" sz="1800" dirty="0"/>
              <a:t>06-11689690</a:t>
            </a:r>
            <a:br>
              <a:rPr lang="nl-NL" sz="1800" dirty="0"/>
            </a:br>
            <a:r>
              <a:rPr lang="nl-NL" sz="1800" dirty="0"/>
              <a:t>wolde@appm.nl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62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3DE95-765A-604E-9F2D-AA6A1945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00" y="591776"/>
            <a:ext cx="7886700" cy="297389"/>
          </a:xfrm>
        </p:spPr>
        <p:txBody>
          <a:bodyPr>
            <a:spAutoFit/>
          </a:bodyPr>
          <a:lstStyle/>
          <a:p>
            <a:r>
              <a:rPr lang="nl-NL" noProof="0" dirty="0"/>
              <a:t>Status en perspectieven: Voertuigen &amp; Laadinfra </a:t>
            </a:r>
            <a:endParaRPr lang="nl-NL" b="0" i="1" noProof="0" dirty="0"/>
          </a:p>
        </p:txBody>
      </p:sp>
      <p:cxnSp>
        <p:nvCxnSpPr>
          <p:cNvPr id="11" name="Rechte verbindingslijn met pijl 10" hidden="1">
            <a:extLst>
              <a:ext uri="{FF2B5EF4-FFF2-40B4-BE49-F238E27FC236}">
                <a16:creationId xmlns:a16="http://schemas.microsoft.com/office/drawing/2014/main" id="{D38A89DD-CEDC-F341-A381-C8A60F740A6B}"/>
              </a:ext>
            </a:extLst>
          </p:cNvPr>
          <p:cNvCxnSpPr>
            <a:cxnSpLocks/>
          </p:cNvCxnSpPr>
          <p:nvPr/>
        </p:nvCxnSpPr>
        <p:spPr>
          <a:xfrm flipV="1">
            <a:off x="4407823" y="1745674"/>
            <a:ext cx="978824" cy="9289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D367ED-7ED3-9875-5E69-8BD9E4949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70" y="972649"/>
            <a:ext cx="6132130" cy="3943658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72DCD0C6-0E6A-5DE5-6B69-E604288F463D}"/>
              </a:ext>
            </a:extLst>
          </p:cNvPr>
          <p:cNvGrpSpPr/>
          <p:nvPr/>
        </p:nvGrpSpPr>
        <p:grpSpPr>
          <a:xfrm>
            <a:off x="1548987" y="2316630"/>
            <a:ext cx="2611129" cy="2143647"/>
            <a:chOff x="1665833" y="3210770"/>
            <a:chExt cx="3481506" cy="2858196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82C83D8-4307-BE86-A481-21E8CB929E1F}"/>
                </a:ext>
              </a:extLst>
            </p:cNvPr>
            <p:cNvSpPr txBox="1"/>
            <p:nvPr/>
          </p:nvSpPr>
          <p:spPr>
            <a:xfrm>
              <a:off x="1665833" y="3210770"/>
              <a:ext cx="3481506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050" b="1" dirty="0"/>
                <a:t>Status (mrt24)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050" dirty="0"/>
                <a:t>27.056 e-</a:t>
              </a:r>
              <a:r>
                <a:rPr lang="en-GB" sz="1050" dirty="0" err="1"/>
                <a:t>bestel</a:t>
              </a:r>
              <a:r>
                <a:rPr lang="en-GB" sz="1050" dirty="0"/>
                <a:t>, </a:t>
              </a:r>
              <a:r>
                <a:rPr lang="en-GB" sz="1050" dirty="0" err="1"/>
                <a:t>lichte</a:t>
              </a:r>
              <a:r>
                <a:rPr lang="en-GB" sz="1050" dirty="0"/>
                <a:t> </a:t>
              </a:r>
              <a:r>
                <a:rPr lang="en-GB" sz="1050" dirty="0" err="1"/>
                <a:t>bedrijfswagens</a:t>
              </a:r>
              <a:endParaRPr lang="en-GB" sz="105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050" dirty="0"/>
                <a:t>789 e-trucks (N2) </a:t>
              </a:r>
              <a:endParaRPr lang="nl-NL" sz="1013" dirty="0"/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61765934-191E-2216-2FA1-BDB0C8E9FFBA}"/>
                </a:ext>
              </a:extLst>
            </p:cNvPr>
            <p:cNvCxnSpPr>
              <a:cxnSpLocks/>
            </p:cNvCxnSpPr>
            <p:nvPr/>
          </p:nvCxnSpPr>
          <p:spPr>
            <a:xfrm>
              <a:off x="3406587" y="3935493"/>
              <a:ext cx="0" cy="2133473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CA42107-8407-1E39-73FE-9DD88BA5912F}"/>
                </a:ext>
              </a:extLst>
            </p:cNvPr>
            <p:cNvCxnSpPr>
              <a:cxnSpLocks/>
            </p:cNvCxnSpPr>
            <p:nvPr/>
          </p:nvCxnSpPr>
          <p:spPr>
            <a:xfrm>
              <a:off x="3406587" y="5450540"/>
              <a:ext cx="0" cy="412237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7621A41-996B-596D-2751-3A95E7090C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90446" y="1331689"/>
            <a:ext cx="5512777" cy="3483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Laden in </a:t>
            </a:r>
            <a:r>
              <a:rPr lang="en-GB" b="1" dirty="0" err="1"/>
              <a:t>woonwijken</a:t>
            </a:r>
            <a:r>
              <a:rPr lang="en-GB" dirty="0"/>
              <a:t>: </a:t>
            </a:r>
            <a:r>
              <a:rPr lang="nl-NL" dirty="0">
                <a:solidFill>
                  <a:srgbClr val="00B050"/>
                </a:solidFill>
              </a:rPr>
              <a:t>●/</a:t>
            </a:r>
            <a:r>
              <a:rPr lang="nl-NL" dirty="0">
                <a:solidFill>
                  <a:srgbClr val="FFFF00"/>
                </a:solidFill>
              </a:rPr>
              <a:t>●</a:t>
            </a:r>
            <a:endParaRPr lang="en-GB" dirty="0"/>
          </a:p>
          <a:p>
            <a:r>
              <a:rPr lang="nl-NL" dirty="0"/>
              <a:t>Opgave: 10% extra</a:t>
            </a:r>
          </a:p>
          <a:p>
            <a:r>
              <a:rPr lang="nl-NL" dirty="0"/>
              <a:t>Realisatie: NAL regio’s</a:t>
            </a:r>
          </a:p>
          <a:p>
            <a:r>
              <a:rPr lang="nl-NL" dirty="0"/>
              <a:t>Randvoorwaarden: met NAL regio’s ontwikkelen van generieke/nationale kennis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Laden langs corridors / basisnetwerk:  </a:t>
            </a:r>
            <a:r>
              <a:rPr lang="nl-NL" dirty="0">
                <a:solidFill>
                  <a:srgbClr val="FFFF00"/>
                </a:solidFill>
              </a:rPr>
              <a:t>●/</a:t>
            </a:r>
            <a:r>
              <a:rPr lang="nl-NL" dirty="0">
                <a:solidFill>
                  <a:srgbClr val="FFC000"/>
                </a:solidFill>
              </a:rPr>
              <a:t>●</a:t>
            </a:r>
            <a:endParaRPr lang="nl-NL" b="1" dirty="0"/>
          </a:p>
          <a:p>
            <a:r>
              <a:rPr lang="nl-NL" dirty="0"/>
              <a:t>Opgave: landelijk dekkend netwerk </a:t>
            </a:r>
          </a:p>
          <a:p>
            <a:r>
              <a:rPr lang="nl-NL" dirty="0"/>
              <a:t>Realisatie: Rijk/RWS (</a:t>
            </a:r>
            <a:r>
              <a:rPr lang="nl-NL" dirty="0" err="1"/>
              <a:t>LoLa</a:t>
            </a:r>
            <a:r>
              <a:rPr lang="nl-NL" dirty="0"/>
              <a:t>, LLHDL) &amp; markt </a:t>
            </a:r>
          </a:p>
          <a:p>
            <a:r>
              <a:rPr lang="nl-NL" dirty="0"/>
              <a:t>Randvoorwaarden: coördinatie, regie, informatievoorziening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Laden op bedrijventerreinen: </a:t>
            </a:r>
            <a:r>
              <a:rPr lang="nl-NL" dirty="0">
                <a:solidFill>
                  <a:srgbClr val="FFC000"/>
                </a:solidFill>
              </a:rPr>
              <a:t>●/</a:t>
            </a:r>
            <a:r>
              <a:rPr lang="nl-NL" dirty="0">
                <a:solidFill>
                  <a:srgbClr val="FF0000"/>
                </a:solidFill>
              </a:rPr>
              <a:t>●</a:t>
            </a:r>
            <a:endParaRPr lang="nl-NL" b="1" dirty="0"/>
          </a:p>
          <a:p>
            <a:r>
              <a:rPr lang="nl-NL" dirty="0"/>
              <a:t>Opgave: voldoende passende laadinfra</a:t>
            </a:r>
          </a:p>
          <a:p>
            <a:r>
              <a:rPr lang="nl-NL" dirty="0"/>
              <a:t>Realisatie: Bedrijven (&amp; NAL regio’s: publieke laders op BT) </a:t>
            </a:r>
          </a:p>
          <a:p>
            <a:r>
              <a:rPr lang="nl-NL" dirty="0"/>
              <a:t>Randvoorwaarden: netinpassing, handelingsbekwaamheid, integratie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C1950D-31EB-DC1D-8774-C4A48743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Opgave</a:t>
            </a:r>
            <a:r>
              <a:rPr lang="en-GB" dirty="0"/>
              <a:t> </a:t>
            </a:r>
            <a:r>
              <a:rPr lang="en-GB" dirty="0" err="1"/>
              <a:t>logistieke</a:t>
            </a:r>
            <a:r>
              <a:rPr lang="en-GB" dirty="0"/>
              <a:t> </a:t>
            </a:r>
            <a:r>
              <a:rPr lang="en-GB" dirty="0" err="1"/>
              <a:t>laadinfrastructuur</a:t>
            </a:r>
            <a:endParaRPr lang="nl-NL" dirty="0"/>
          </a:p>
        </p:txBody>
      </p:sp>
      <p:pic>
        <p:nvPicPr>
          <p:cNvPr id="5" name="Afbeelding 4" descr="Afbeelding met voertuig, truck, Landvoertuig, transport&#10;&#10;Automatisch gegenereerde beschrijving">
            <a:extLst>
              <a:ext uri="{FF2B5EF4-FFF2-40B4-BE49-F238E27FC236}">
                <a16:creationId xmlns:a16="http://schemas.microsoft.com/office/drawing/2014/main" id="{AB257106-A996-5639-2CF9-090143CFA9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10" y="2623077"/>
            <a:ext cx="1644538" cy="92542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010C33B-E068-4C6E-2A67-6AB1F817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772" y="1356328"/>
            <a:ext cx="1656676" cy="92542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ady even for heavy duty electric trucks :: GOFAST">
            <a:extLst>
              <a:ext uri="{FF2B5EF4-FFF2-40B4-BE49-F238E27FC236}">
                <a16:creationId xmlns:a16="http://schemas.microsoft.com/office/drawing/2014/main" id="{35716575-DB21-F3BA-9CEA-67F7142C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20" y="3889826"/>
            <a:ext cx="1645202" cy="92542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FACD57-B0A4-8DB8-CBE4-750BC9D1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Kennis- en actie-agenda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FBB5B1AA-933A-E66C-376A-28FE5611F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6562" y="2796269"/>
            <a:ext cx="4694237" cy="1944292"/>
          </a:xfrm>
        </p:spPr>
        <p:txBody>
          <a:bodyPr/>
          <a:lstStyle/>
          <a:p>
            <a:pPr marL="0" indent="0">
              <a:buNone/>
            </a:pPr>
            <a:r>
              <a:rPr lang="nl-NL" sz="1350" b="1" dirty="0"/>
              <a:t>Activiteiten</a:t>
            </a:r>
            <a:r>
              <a:rPr lang="nl-NL" sz="1350" dirty="0"/>
              <a:t>: </a:t>
            </a:r>
          </a:p>
          <a:p>
            <a:r>
              <a:rPr lang="nl-NL" sz="1350" dirty="0"/>
              <a:t>Laadzekerheid</a:t>
            </a:r>
          </a:p>
          <a:p>
            <a:r>
              <a:rPr lang="nl-NL" sz="1350" dirty="0"/>
              <a:t>Geografische spreiding</a:t>
            </a:r>
          </a:p>
          <a:p>
            <a:r>
              <a:rPr lang="nl-NL" sz="1350" dirty="0"/>
              <a:t>Effectief en eenduidig beleid</a:t>
            </a:r>
          </a:p>
          <a:p>
            <a:r>
              <a:rPr lang="nl-NL" sz="1350" dirty="0"/>
              <a:t>Passende laadoplossingen speciale groepen</a:t>
            </a:r>
          </a:p>
          <a:p>
            <a:r>
              <a:rPr lang="nl-NL" sz="1350" dirty="0"/>
              <a:t>Business case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DEC327-DB5B-6D76-43AF-5D6B31A2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5" y="1048031"/>
            <a:ext cx="2600015" cy="36546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9EB41884-8FAF-7AD6-7B40-92C2D3F33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63" y="800401"/>
            <a:ext cx="4694237" cy="182292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765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23F63-9F1F-E4BB-E70B-2BE8F500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9" y="627463"/>
            <a:ext cx="6615112" cy="647700"/>
          </a:xfrm>
        </p:spPr>
        <p:txBody>
          <a:bodyPr/>
          <a:lstStyle/>
          <a:p>
            <a:r>
              <a:rPr lang="nl-NL" dirty="0"/>
              <a:t>Producten NAL Logistiek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0972EC-76AE-32E5-D618-0381A0CD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4A9643-0781-CD26-6473-4A5B225C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69" y="1275163"/>
            <a:ext cx="8200800" cy="37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3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CECA6-9ED4-E118-E4D3-CDDF6DC2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Aankomende interessante nieuwe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1AAD9-94D8-B9A2-EB4E-F1D86E1E6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Quick scan tool</a:t>
            </a:r>
          </a:p>
          <a:p>
            <a:r>
              <a:rPr lang="nl-NL" dirty="0"/>
              <a:t>Doorrekening mitigerende maatregelen</a:t>
            </a:r>
          </a:p>
          <a:p>
            <a:r>
              <a:rPr lang="nl-NL" dirty="0"/>
              <a:t>Samenwerkingsovereenkomst laden bij elkaar</a:t>
            </a:r>
          </a:p>
          <a:p>
            <a:r>
              <a:rPr lang="nl-NL" dirty="0"/>
              <a:t>Laadkaart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15D7F2-A2AD-FB31-C448-2A685A8B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00" y="2467757"/>
            <a:ext cx="3672000" cy="20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9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393DD28-4C1D-41E6-6968-E5627A9A3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3565CB-A497-2C66-BF62-335F7A8E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Quickscan</a:t>
            </a:r>
            <a:r>
              <a:rPr lang="nl-NL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382776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3DE95-765A-604E-9F2D-AA6A1945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328555"/>
            <a:ext cx="7886700" cy="422891"/>
          </a:xfrm>
        </p:spPr>
        <p:txBody>
          <a:bodyPr/>
          <a:lstStyle/>
          <a:p>
            <a:r>
              <a:rPr lang="nl-NL" dirty="0" err="1"/>
              <a:t>Quickscan</a:t>
            </a:r>
            <a:r>
              <a:rPr lang="nl-NL" dirty="0"/>
              <a:t>: </a:t>
            </a:r>
            <a:r>
              <a:rPr lang="nl-NL" noProof="0" dirty="0"/>
              <a:t>Aanleiding en doel</a:t>
            </a:r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F2512-7D6A-D94F-9DAA-B08A5B88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079394"/>
            <a:ext cx="6134753" cy="394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noProof="0" dirty="0"/>
              <a:t>Aanleiding</a:t>
            </a:r>
            <a:r>
              <a:rPr lang="nl-NL" sz="1600" noProof="0" dirty="0"/>
              <a:t> </a:t>
            </a:r>
          </a:p>
          <a:p>
            <a:r>
              <a:rPr lang="nl-NL" sz="1400" noProof="0" dirty="0"/>
              <a:t>Kennislacune bij ondernemers t.a.v. netcongestie.</a:t>
            </a:r>
          </a:p>
          <a:p>
            <a:r>
              <a:rPr lang="nl-NL" sz="1400" dirty="0"/>
              <a:t>“Suboptimaal” gesprek tussen ondernemers en netbeheerders</a:t>
            </a:r>
            <a:endParaRPr lang="nl-NL" sz="1400" noProof="0" dirty="0"/>
          </a:p>
          <a:p>
            <a:r>
              <a:rPr lang="nl-NL" sz="1400" noProof="0" dirty="0"/>
              <a:t>Gebrek in inzicht in problematiek netcongestie (bij NAL/Ministerie).</a:t>
            </a:r>
          </a:p>
          <a:p>
            <a:endParaRPr lang="nl-NL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400" b="1" dirty="0">
                <a:sym typeface="Wingdings" panose="05000000000000000000" pitchFamily="2" charset="2"/>
              </a:rPr>
              <a:t>Doel </a:t>
            </a:r>
            <a:r>
              <a:rPr lang="nl-NL" sz="1400" b="1" dirty="0" err="1">
                <a:sym typeface="Wingdings" panose="05000000000000000000" pitchFamily="2" charset="2"/>
              </a:rPr>
              <a:t>Quickscan</a:t>
            </a:r>
            <a:r>
              <a:rPr lang="nl-NL" sz="1400" b="1" dirty="0">
                <a:sym typeface="Wingdings" panose="05000000000000000000" pitchFamily="2" charset="2"/>
              </a:rPr>
              <a:t>: </a:t>
            </a:r>
            <a:r>
              <a:rPr lang="nl-NL" sz="1400" dirty="0">
                <a:sym typeface="Wingdings" panose="05000000000000000000" pitchFamily="2" charset="2"/>
              </a:rPr>
              <a:t>Hulp voor ondernemers bij oriëntatiefase netcongestie</a:t>
            </a:r>
          </a:p>
          <a:p>
            <a:pPr marL="0" indent="0">
              <a:buNone/>
            </a:pPr>
            <a:endParaRPr lang="nl-NL" sz="1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400" b="1" dirty="0">
                <a:sym typeface="Wingdings" panose="05000000000000000000" pitchFamily="2" charset="2"/>
              </a:rPr>
              <a:t>Beoogd resultaat</a:t>
            </a:r>
            <a:r>
              <a:rPr lang="nl-NL" sz="1400" dirty="0">
                <a:sym typeface="Wingdings" panose="05000000000000000000" pitchFamily="2" charset="2"/>
              </a:rPr>
              <a:t>: Concrete indicatie voor ondernemer: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b="1" dirty="0">
                <a:sym typeface="Wingdings" panose="05000000000000000000" pitchFamily="2" charset="2"/>
              </a:rPr>
              <a:t>Concreet en reëel advies aan ondernemers</a:t>
            </a:r>
            <a:r>
              <a:rPr lang="nl-NL" sz="1400" dirty="0">
                <a:sym typeface="Wingdings" panose="05000000000000000000" pitchFamily="2" charset="2"/>
              </a:rPr>
              <a:t>: (i) Hoeveel verzwaring nodig, (ii) wanneer en (iii) welke mitigerende maatregelen opportuun?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b="1" dirty="0">
                <a:sym typeface="Wingdings" panose="05000000000000000000" pitchFamily="2" charset="2"/>
              </a:rPr>
              <a:t>Voorkomen</a:t>
            </a:r>
            <a:r>
              <a:rPr lang="nl-NL" sz="1400" dirty="0">
                <a:sym typeface="Wingdings" panose="05000000000000000000" pitchFamily="2" charset="2"/>
              </a:rPr>
              <a:t> van over- en onder-dimensionering van netaanvragen.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b="1" dirty="0">
                <a:sym typeface="Wingdings" panose="05000000000000000000" pitchFamily="2" charset="2"/>
              </a:rPr>
              <a:t>Kennisniveau</a:t>
            </a:r>
            <a:r>
              <a:rPr lang="nl-NL" sz="1400" dirty="0">
                <a:sym typeface="Wingdings" panose="05000000000000000000" pitchFamily="2" charset="2"/>
              </a:rPr>
              <a:t> verhogen voor ondernemer &amp; </a:t>
            </a:r>
            <a:r>
              <a:rPr lang="nl-NL" sz="1400" b="1" dirty="0" err="1">
                <a:sym typeface="Wingdings" panose="05000000000000000000" pitchFamily="2" charset="2"/>
              </a:rPr>
              <a:t>Ontzorging</a:t>
            </a:r>
            <a:r>
              <a:rPr lang="nl-NL" sz="1400" dirty="0">
                <a:sym typeface="Wingdings" panose="05000000000000000000" pitchFamily="2" charset="2"/>
              </a:rPr>
              <a:t> voor netbeheerders (klantenservice)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b="1" dirty="0">
                <a:sym typeface="Wingdings" panose="05000000000000000000" pitchFamily="2" charset="2"/>
              </a:rPr>
              <a:t>Monitoring</a:t>
            </a:r>
            <a:r>
              <a:rPr lang="nl-NL" sz="1400" dirty="0">
                <a:sym typeface="Wingdings" panose="05000000000000000000" pitchFamily="2" charset="2"/>
              </a:rPr>
              <a:t>: beeld krijgen van problematiek. </a:t>
            </a:r>
          </a:p>
        </p:txBody>
      </p:sp>
      <p:sp>
        <p:nvSpPr>
          <p:cNvPr id="5" name="Traan 4">
            <a:extLst>
              <a:ext uri="{FF2B5EF4-FFF2-40B4-BE49-F238E27FC236}">
                <a16:creationId xmlns:a16="http://schemas.microsoft.com/office/drawing/2014/main" id="{5E229AEC-189B-AC21-A014-6BD49ABF688F}"/>
              </a:ext>
            </a:extLst>
          </p:cNvPr>
          <p:cNvSpPr/>
          <p:nvPr/>
        </p:nvSpPr>
        <p:spPr>
          <a:xfrm>
            <a:off x="6485282" y="830104"/>
            <a:ext cx="2658719" cy="2862470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59" r="-2485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7" name="Afbeelding 6" descr="Afbeelding met schermopname, sprong&#10;&#10;Automatisch gegenereerde beschrijving">
            <a:extLst>
              <a:ext uri="{FF2B5EF4-FFF2-40B4-BE49-F238E27FC236}">
                <a16:creationId xmlns:a16="http://schemas.microsoft.com/office/drawing/2014/main" id="{3229C8B4-D9C4-FBB8-D434-A716E9B5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641" y="4070744"/>
            <a:ext cx="1141040" cy="6994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0DA75B-A928-9ECC-1E07-029677260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91" y="4131038"/>
            <a:ext cx="633826" cy="57889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5D31A2-3FA5-9743-9D68-4413460B0730}"/>
              </a:ext>
            </a:extLst>
          </p:cNvPr>
          <p:cNvSpPr txBox="1"/>
          <p:nvPr/>
        </p:nvSpPr>
        <p:spPr>
          <a:xfrm>
            <a:off x="7098750" y="3881284"/>
            <a:ext cx="180526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Ontwikkeling door: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1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Aangepast 65">
      <a:dk1>
        <a:srgbClr val="4599D3"/>
      </a:dk1>
      <a:lt1>
        <a:srgbClr val="FFFFFF"/>
      </a:lt1>
      <a:dk2>
        <a:srgbClr val="445369"/>
      </a:dk2>
      <a:lt2>
        <a:srgbClr val="E7E6E6"/>
      </a:lt2>
      <a:accent1>
        <a:srgbClr val="F06800"/>
      </a:accent1>
      <a:accent2>
        <a:srgbClr val="007B9B"/>
      </a:accent2>
      <a:accent3>
        <a:srgbClr val="A1CCE9"/>
      </a:accent3>
      <a:accent4>
        <a:srgbClr val="FFB611"/>
      </a:accent4>
      <a:accent5>
        <a:srgbClr val="A1C516"/>
      </a:accent5>
      <a:accent6>
        <a:srgbClr val="DA70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71C99AC06594F8C79C2D5105CDC05" ma:contentTypeVersion="15" ma:contentTypeDescription="Een nieuw document maken." ma:contentTypeScope="" ma:versionID="88bfae17e2e4f91013ed22472fa7b8fe">
  <xsd:schema xmlns:xsd="http://www.w3.org/2001/XMLSchema" xmlns:xs="http://www.w3.org/2001/XMLSchema" xmlns:p="http://schemas.microsoft.com/office/2006/metadata/properties" xmlns:ns2="beff3749-1001-4ca3-bfd7-36a4829c1d24" xmlns:ns3="4a14fcf8-2407-4058-ad8f-40146cc2b23d" targetNamespace="http://schemas.microsoft.com/office/2006/metadata/properties" ma:root="true" ma:fieldsID="a86abaedce188b8f022b5c3216a936e8" ns2:_="" ns3:_="">
    <xsd:import namespace="beff3749-1001-4ca3-bfd7-36a4829c1d24"/>
    <xsd:import namespace="4a14fcf8-2407-4058-ad8f-40146cc2b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f3749-1001-4ca3-bfd7-36a4829c1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26e167f-e6fd-4a34-a472-612ab5b1f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4fcf8-2407-4058-ad8f-40146cc2b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927650a-8c79-45f7-8061-74564f4f8d37}" ma:internalName="TaxCatchAll" ma:showField="CatchAllData" ma:web="4a14fcf8-2407-4058-ad8f-40146cc2b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14fcf8-2407-4058-ad8f-40146cc2b23d" xsi:nil="true"/>
    <lcf76f155ced4ddcb4097134ff3c332f xmlns="beff3749-1001-4ca3-bfd7-36a4829c1d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C798D3-DD22-48A4-A327-BDD9DABC30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797E1-C1C1-4D4B-AE03-BE47E2E76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f3749-1001-4ca3-bfd7-36a4829c1d24"/>
    <ds:schemaRef ds:uri="4a14fcf8-2407-4058-ad8f-40146cc2b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536CEA-9D6D-4373-9B23-A1B9BD8CB451}">
  <ds:schemaRefs>
    <ds:schemaRef ds:uri="http://schemas.microsoft.com/office/2006/metadata/properties"/>
    <ds:schemaRef ds:uri="http://schemas.microsoft.com/office/infopath/2007/PartnerControls"/>
    <ds:schemaRef ds:uri="4a14fcf8-2407-4058-ad8f-40146cc2b23d"/>
    <ds:schemaRef ds:uri="beff3749-1001-4ca3-bfd7-36a4829c1d24"/>
  </ds:schemaRefs>
</ds:datastoreItem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Diavoorstelling (16:9)</PresentationFormat>
  <Paragraphs>165</Paragraphs>
  <Slides>24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Kantoorthema</vt:lpstr>
      <vt:lpstr>NAL Logistiek NAL Event 2024</vt:lpstr>
      <vt:lpstr>Nationale Agenda Laadinfrastructuur (NAL)</vt:lpstr>
      <vt:lpstr>Status en perspectieven: Voertuigen &amp; Laadinfra </vt:lpstr>
      <vt:lpstr>Opgave logistieke laadinfrastructuur</vt:lpstr>
      <vt:lpstr>Kennis- en actie-agenda</vt:lpstr>
      <vt:lpstr>Producten NAL Logistiek</vt:lpstr>
      <vt:lpstr>Aankomende interessante nieuwe producten</vt:lpstr>
      <vt:lpstr>Quickscan tool</vt:lpstr>
      <vt:lpstr>Quickscan: Aanleiding en doelstelling</vt:lpstr>
      <vt:lpstr>Quickscan: Uitvoeringsvorm </vt:lpstr>
      <vt:lpstr>PowerPoint-presentatie</vt:lpstr>
      <vt:lpstr>Van Mock-up naar Quickscan tool</vt:lpstr>
      <vt:lpstr>Vragen &amp; Discussie</vt:lpstr>
      <vt:lpstr>Uitwerking mitigerende maatregelen</vt:lpstr>
      <vt:lpstr>Uitwerking mitigerende maatregelen</vt:lpstr>
      <vt:lpstr>Uitwerking mitigerende maatregelen</vt:lpstr>
      <vt:lpstr>Samenwerkingsovereenkomst   ‘laden bij elkaar’</vt:lpstr>
      <vt:lpstr>Samenwerkingsovereenkomst</vt:lpstr>
      <vt:lpstr>Laadlocatiekaart zwaar vervoer</vt:lpstr>
      <vt:lpstr>Laadkaart zwaar vervoer</vt:lpstr>
      <vt:lpstr>Interactieve laadkaart</vt:lpstr>
      <vt:lpstr>PowerPoint-presentatie</vt:lpstr>
      <vt:lpstr>PowerPoint-presentatie</vt:lpstr>
      <vt:lpstr>NAL Logistiek  De werkgroep Logistiek van de NAL | Nationale Agenda Laadinfrastructuur   Frank ten Wolde 06-11689690 wolde@appm.nl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Frank ten Wolde</cp:lastModifiedBy>
  <cp:revision>130</cp:revision>
  <dcterms:created xsi:type="dcterms:W3CDTF">2020-11-23T11:18:37Z</dcterms:created>
  <dcterms:modified xsi:type="dcterms:W3CDTF">2024-04-17T11:14:06Z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0x01010007B71C99AC06594F8C79C2D5105CDC05</vt:lpwstr>
  </property>
  <property fmtid="{D5CDD505-2E9C-101B-9397-08002B2CF9AE}" pid="3" name="MediaServiceImageTags">
    <vt:lpwstr/>
  </property>
  <property fmtid="{D5CDD505-2E9C-101B-9397-08002B2CF9AE}" pid="4" name="ClassificationContentMarkingFooterText">
    <vt:lpwstr>Intern gebruik</vt:lpwstr>
  </property>
</Properties>
</file>